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2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3.xml" ContentType="application/vnd.openxmlformats-officedocument.theme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50" r:id="rId1"/>
    <p:sldMasterId id="2147483931" r:id="rId2"/>
    <p:sldMasterId id="2147483985" r:id="rId3"/>
    <p:sldMasterId id="2147484002" r:id="rId4"/>
  </p:sldMasterIdLst>
  <p:notesMasterIdLst>
    <p:notesMasterId r:id="rId27"/>
  </p:notesMasterIdLst>
  <p:handoutMasterIdLst>
    <p:handoutMasterId r:id="rId28"/>
  </p:handoutMasterIdLst>
  <p:sldIdLst>
    <p:sldId id="925" r:id="rId5"/>
    <p:sldId id="1150" r:id="rId6"/>
    <p:sldId id="1194" r:id="rId7"/>
    <p:sldId id="1192" r:id="rId8"/>
    <p:sldId id="1077" r:id="rId9"/>
    <p:sldId id="1193" r:id="rId10"/>
    <p:sldId id="1087" r:id="rId11"/>
    <p:sldId id="1088" r:id="rId12"/>
    <p:sldId id="1153" r:id="rId13"/>
    <p:sldId id="1154" r:id="rId14"/>
    <p:sldId id="1155" r:id="rId15"/>
    <p:sldId id="1156" r:id="rId16"/>
    <p:sldId id="1191" r:id="rId17"/>
    <p:sldId id="1157" r:id="rId18"/>
    <p:sldId id="1158" r:id="rId19"/>
    <p:sldId id="1187" r:id="rId20"/>
    <p:sldId id="1188" r:id="rId21"/>
    <p:sldId id="1184" r:id="rId22"/>
    <p:sldId id="1100" r:id="rId23"/>
    <p:sldId id="1185" r:id="rId24"/>
    <p:sldId id="1190" r:id="rId25"/>
    <p:sldId id="1068" r:id="rId26"/>
  </p:sldIdLst>
  <p:sldSz cx="9144000" cy="6858000" type="screen4x3"/>
  <p:notesSz cx="69977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8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8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8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8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99"/>
    <a:srgbClr val="E7F3F4"/>
    <a:srgbClr val="F3F9FA"/>
    <a:srgbClr val="FFFFCC"/>
    <a:srgbClr val="008000"/>
    <a:srgbClr val="99CC00"/>
    <a:srgbClr val="85DCFF"/>
    <a:srgbClr val="BBE0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63" autoAdjust="0"/>
    <p:restoredTop sz="91266" autoAdjust="0"/>
  </p:normalViewPr>
  <p:slideViewPr>
    <p:cSldViewPr snapToGrid="0">
      <p:cViewPr>
        <p:scale>
          <a:sx n="74" d="100"/>
          <a:sy n="74" d="100"/>
        </p:scale>
        <p:origin x="-1272" y="-54"/>
      </p:cViewPr>
      <p:guideLst>
        <p:guide orient="horz" pos="2264"/>
        <p:guide pos="287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6408"/>
    </p:cViewPr>
  </p:sorterViewPr>
  <p:notesViewPr>
    <p:cSldViewPr snapToGrid="0">
      <p:cViewPr>
        <p:scale>
          <a:sx n="100" d="100"/>
          <a:sy n="100" d="100"/>
        </p:scale>
        <p:origin x="-2706" y="228"/>
      </p:cViewPr>
      <p:guideLst>
        <p:guide orient="horz" pos="2923"/>
        <p:guide pos="22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78F4D97-6944-4DFC-A045-2757CB8BC7BA}" type="doc">
      <dgm:prSet loTypeId="urn:microsoft.com/office/officeart/2005/8/layout/chevron2" loCatId="process" qsTypeId="urn:microsoft.com/office/officeart/2005/8/quickstyle/simple4" qsCatId="simple" csTypeId="urn:microsoft.com/office/officeart/2005/8/colors/accent1_2" csCatId="accent1" phldr="1"/>
      <dgm:spPr/>
    </dgm:pt>
    <dgm:pt modelId="{9D1AD19A-19AF-49EE-88E1-535E72102BD3}">
      <dgm:prSet phldrT="[Text]" custT="1"/>
      <dgm:spPr/>
      <dgm:t>
        <a:bodyPr/>
        <a:lstStyle/>
        <a:p>
          <a:pPr algn="ctr"/>
          <a:r>
            <a:rPr lang="en-US" sz="1800" dirty="0" smtClean="0"/>
            <a:t>Sep 2013</a:t>
          </a:r>
        </a:p>
      </dgm:t>
    </dgm:pt>
    <dgm:pt modelId="{FE81AB64-5504-408A-AE48-CEA1C3142D1E}" type="parTrans" cxnId="{FC2BEFA6-71BD-4638-BD20-6DC7FE2BA942}">
      <dgm:prSet/>
      <dgm:spPr/>
      <dgm:t>
        <a:bodyPr/>
        <a:lstStyle/>
        <a:p>
          <a:pPr algn="ctr"/>
          <a:endParaRPr lang="en-US" sz="1800"/>
        </a:p>
      </dgm:t>
    </dgm:pt>
    <dgm:pt modelId="{522D1615-AF0C-404A-BE59-F6323AEAAAE6}" type="sibTrans" cxnId="{FC2BEFA6-71BD-4638-BD20-6DC7FE2BA942}">
      <dgm:prSet/>
      <dgm:spPr/>
      <dgm:t>
        <a:bodyPr/>
        <a:lstStyle/>
        <a:p>
          <a:pPr algn="ctr"/>
          <a:endParaRPr lang="en-US" sz="1800"/>
        </a:p>
      </dgm:t>
    </dgm:pt>
    <dgm:pt modelId="{1DA6E538-F10C-44EC-8DF7-B0436FB7322D}">
      <dgm:prSet phldrT="[Text]" custT="1"/>
      <dgm:spPr/>
      <dgm:t>
        <a:bodyPr/>
        <a:lstStyle/>
        <a:p>
          <a:pPr algn="ctr"/>
          <a:r>
            <a:rPr lang="en-US" sz="1800" dirty="0" smtClean="0"/>
            <a:t>Dec 2013</a:t>
          </a:r>
        </a:p>
      </dgm:t>
    </dgm:pt>
    <dgm:pt modelId="{9143EAFB-E1ED-4919-A90C-99BEF1758F8B}" type="parTrans" cxnId="{79C3ACA3-9AC4-43CD-B85C-1AECD2A02A68}">
      <dgm:prSet/>
      <dgm:spPr/>
      <dgm:t>
        <a:bodyPr/>
        <a:lstStyle/>
        <a:p>
          <a:pPr algn="ctr"/>
          <a:endParaRPr lang="en-US" sz="1800"/>
        </a:p>
      </dgm:t>
    </dgm:pt>
    <dgm:pt modelId="{F73C2672-0A67-4E3B-A623-6E84A1C21DB1}" type="sibTrans" cxnId="{79C3ACA3-9AC4-43CD-B85C-1AECD2A02A68}">
      <dgm:prSet/>
      <dgm:spPr/>
      <dgm:t>
        <a:bodyPr/>
        <a:lstStyle/>
        <a:p>
          <a:pPr algn="ctr"/>
          <a:endParaRPr lang="en-US" sz="1800"/>
        </a:p>
      </dgm:t>
    </dgm:pt>
    <dgm:pt modelId="{4C8B1CA0-C107-43E9-8D27-694862B8465D}">
      <dgm:prSet phldrT="[Text]" custT="1"/>
      <dgm:spPr/>
      <dgm:t>
        <a:bodyPr/>
        <a:lstStyle/>
        <a:p>
          <a:pPr algn="ctr"/>
          <a:r>
            <a:rPr lang="en-US" sz="1800" dirty="0" smtClean="0"/>
            <a:t>Spring 2014</a:t>
          </a:r>
          <a:endParaRPr lang="en-US" sz="1800" dirty="0"/>
        </a:p>
      </dgm:t>
    </dgm:pt>
    <dgm:pt modelId="{54C80512-7949-4CD7-A638-78805EDAD3D3}" type="parTrans" cxnId="{1A11FF4C-5D25-453A-8B2E-2A69EABB34AA}">
      <dgm:prSet/>
      <dgm:spPr/>
      <dgm:t>
        <a:bodyPr/>
        <a:lstStyle/>
        <a:p>
          <a:endParaRPr lang="en-US" sz="1800"/>
        </a:p>
      </dgm:t>
    </dgm:pt>
    <dgm:pt modelId="{49877410-7D6D-426C-91A8-EFB469452CB7}" type="sibTrans" cxnId="{1A11FF4C-5D25-453A-8B2E-2A69EABB34AA}">
      <dgm:prSet/>
      <dgm:spPr/>
      <dgm:t>
        <a:bodyPr/>
        <a:lstStyle/>
        <a:p>
          <a:endParaRPr lang="en-US" sz="1800"/>
        </a:p>
      </dgm:t>
    </dgm:pt>
    <dgm:pt modelId="{53677203-2330-4A7C-A4D7-F34818248C19}">
      <dgm:prSet phldrT="[Text]" custT="1"/>
      <dgm:spPr/>
      <dgm:t>
        <a:bodyPr/>
        <a:lstStyle/>
        <a:p>
          <a:pPr algn="ctr"/>
          <a:r>
            <a:rPr lang="en-US" sz="1800" dirty="0" smtClean="0"/>
            <a:t>Winter 2014</a:t>
          </a:r>
          <a:endParaRPr lang="en-US" sz="1800" dirty="0"/>
        </a:p>
      </dgm:t>
    </dgm:pt>
    <dgm:pt modelId="{D7EAE480-29AA-4B79-B881-99F9DD54F2CC}" type="parTrans" cxnId="{8424AEFA-78BC-406C-8893-1CB2219F2184}">
      <dgm:prSet/>
      <dgm:spPr/>
      <dgm:t>
        <a:bodyPr/>
        <a:lstStyle/>
        <a:p>
          <a:endParaRPr lang="en-US"/>
        </a:p>
      </dgm:t>
    </dgm:pt>
    <dgm:pt modelId="{56F86C25-6E4F-48FD-BB6E-2580D334E0B2}" type="sibTrans" cxnId="{8424AEFA-78BC-406C-8893-1CB2219F2184}">
      <dgm:prSet/>
      <dgm:spPr/>
      <dgm:t>
        <a:bodyPr/>
        <a:lstStyle/>
        <a:p>
          <a:endParaRPr lang="en-US"/>
        </a:p>
      </dgm:t>
    </dgm:pt>
    <dgm:pt modelId="{797D0C77-52BB-42BE-9313-965B219C9EF3}">
      <dgm:prSet phldrT="[Text]" custT="1"/>
      <dgm:spPr/>
      <dgm:t>
        <a:bodyPr/>
        <a:lstStyle/>
        <a:p>
          <a:pPr algn="ctr"/>
          <a:r>
            <a:rPr lang="en-US" sz="1800" dirty="0" smtClean="0"/>
            <a:t>Oct 2013</a:t>
          </a:r>
        </a:p>
      </dgm:t>
    </dgm:pt>
    <dgm:pt modelId="{8D1B901F-0352-4AFA-B1F6-C33B797030CF}" type="parTrans" cxnId="{5CFE8E94-B0BD-40BF-8877-6D9187C57D51}">
      <dgm:prSet/>
      <dgm:spPr/>
      <dgm:t>
        <a:bodyPr/>
        <a:lstStyle/>
        <a:p>
          <a:endParaRPr lang="en-US"/>
        </a:p>
      </dgm:t>
    </dgm:pt>
    <dgm:pt modelId="{324F1971-DEFA-4949-8AEC-B403DC6862C8}" type="sibTrans" cxnId="{5CFE8E94-B0BD-40BF-8877-6D9187C57D51}">
      <dgm:prSet/>
      <dgm:spPr/>
      <dgm:t>
        <a:bodyPr/>
        <a:lstStyle/>
        <a:p>
          <a:endParaRPr lang="en-US"/>
        </a:p>
      </dgm:t>
    </dgm:pt>
    <dgm:pt modelId="{F36DE12F-9603-43FF-BAAC-8591502994A0}">
      <dgm:prSet custT="1"/>
      <dgm:spPr/>
      <dgm:t>
        <a:bodyPr/>
        <a:lstStyle/>
        <a:p>
          <a:pPr marL="0" marR="0" indent="0" algn="l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2400" dirty="0" smtClean="0">
              <a:latin typeface="Calibri" pitchFamily="34" charset="0"/>
              <a:cs typeface="Calibri" pitchFamily="34" charset="0"/>
            </a:rPr>
            <a:t>Public Forums</a:t>
          </a:r>
        </a:p>
      </dgm:t>
    </dgm:pt>
    <dgm:pt modelId="{B8133D0D-2E32-44B4-8E8D-525A7227A6FD}" type="parTrans" cxnId="{4F30235A-D0D1-4E07-ACFB-132F75916671}">
      <dgm:prSet/>
      <dgm:spPr/>
      <dgm:t>
        <a:bodyPr/>
        <a:lstStyle/>
        <a:p>
          <a:endParaRPr lang="en-US"/>
        </a:p>
      </dgm:t>
    </dgm:pt>
    <dgm:pt modelId="{35F37DE0-B3AC-48EE-A549-731130DABDBE}" type="sibTrans" cxnId="{4F30235A-D0D1-4E07-ACFB-132F75916671}">
      <dgm:prSet/>
      <dgm:spPr/>
      <dgm:t>
        <a:bodyPr/>
        <a:lstStyle/>
        <a:p>
          <a:endParaRPr lang="en-US"/>
        </a:p>
      </dgm:t>
    </dgm:pt>
    <dgm:pt modelId="{677ABAB1-DE07-472B-9B8A-D63C1968B37D}">
      <dgm:prSet phldrT="[Text]" custT="1"/>
      <dgm:spPr/>
      <dgm:t>
        <a:bodyPr/>
        <a:lstStyle/>
        <a:p>
          <a:pPr algn="l"/>
          <a:r>
            <a:rPr lang="en-US" sz="2400" dirty="0" smtClean="0">
              <a:latin typeface="Calibri" pitchFamily="34" charset="0"/>
              <a:cs typeface="Calibri" pitchFamily="34" charset="0"/>
            </a:rPr>
            <a:t>Release of Request for Applications (RFA)</a:t>
          </a:r>
        </a:p>
      </dgm:t>
    </dgm:pt>
    <dgm:pt modelId="{32CD8BCF-324A-4EE4-AE77-853E8FF1C2DE}" type="parTrans" cxnId="{432C88AE-1433-40C1-AFE8-0FBD45644B3E}">
      <dgm:prSet/>
      <dgm:spPr/>
      <dgm:t>
        <a:bodyPr/>
        <a:lstStyle/>
        <a:p>
          <a:endParaRPr lang="en-US"/>
        </a:p>
      </dgm:t>
    </dgm:pt>
    <dgm:pt modelId="{1779187D-A08F-4966-90BF-8972F23EEF31}" type="sibTrans" cxnId="{432C88AE-1433-40C1-AFE8-0FBD45644B3E}">
      <dgm:prSet/>
      <dgm:spPr/>
      <dgm:t>
        <a:bodyPr/>
        <a:lstStyle/>
        <a:p>
          <a:endParaRPr lang="en-US"/>
        </a:p>
      </dgm:t>
    </dgm:pt>
    <dgm:pt modelId="{0D314B80-2939-4E6D-AB7A-90AEB16E7680}">
      <dgm:prSet phldrT="[Text]" custT="1"/>
      <dgm:spPr/>
      <dgm:t>
        <a:bodyPr/>
        <a:lstStyle/>
        <a:p>
          <a:pPr algn="l"/>
          <a:r>
            <a:rPr lang="en-US" sz="2400" dirty="0" smtClean="0">
              <a:latin typeface="Calibri" pitchFamily="34" charset="0"/>
              <a:cs typeface="Calibri" pitchFamily="34" charset="0"/>
            </a:rPr>
            <a:t>Eligible</a:t>
          </a:r>
          <a:r>
            <a:rPr lang="en-US" sz="1800" dirty="0" smtClean="0"/>
            <a:t> </a:t>
          </a:r>
          <a:r>
            <a:rPr lang="en-US" sz="2400" dirty="0" smtClean="0">
              <a:latin typeface="Calibri" pitchFamily="34" charset="0"/>
              <a:cs typeface="Calibri" pitchFamily="34" charset="0"/>
            </a:rPr>
            <a:t>Accountable Communities Notified</a:t>
          </a:r>
        </a:p>
      </dgm:t>
    </dgm:pt>
    <dgm:pt modelId="{ED82DD58-5B92-497E-8346-7C1D3C521919}" type="parTrans" cxnId="{6877B55A-EFFD-4BC5-B620-A924E1971CA1}">
      <dgm:prSet/>
      <dgm:spPr/>
      <dgm:t>
        <a:bodyPr/>
        <a:lstStyle/>
        <a:p>
          <a:endParaRPr lang="en-US"/>
        </a:p>
      </dgm:t>
    </dgm:pt>
    <dgm:pt modelId="{6B483512-5D24-4688-8353-79C7B874C5EE}" type="sibTrans" cxnId="{6877B55A-EFFD-4BC5-B620-A924E1971CA1}">
      <dgm:prSet/>
      <dgm:spPr/>
      <dgm:t>
        <a:bodyPr/>
        <a:lstStyle/>
        <a:p>
          <a:endParaRPr lang="en-US"/>
        </a:p>
      </dgm:t>
    </dgm:pt>
    <dgm:pt modelId="{9A183DF7-81B1-4200-8B48-F0C061E1C6AF}">
      <dgm:prSet phldrT="[Text]" custT="1"/>
      <dgm:spPr/>
      <dgm:t>
        <a:bodyPr/>
        <a:lstStyle/>
        <a:p>
          <a:pPr algn="l"/>
          <a:r>
            <a:rPr lang="en-US" sz="2400" dirty="0" smtClean="0">
              <a:latin typeface="Calibri" pitchFamily="34" charset="0"/>
              <a:cs typeface="Calibri" pitchFamily="34" charset="0"/>
            </a:rPr>
            <a:t>Contract Negotiations</a:t>
          </a:r>
          <a:endParaRPr lang="en-US" sz="2400" dirty="0">
            <a:latin typeface="Calibri" pitchFamily="34" charset="0"/>
            <a:cs typeface="Calibri" pitchFamily="34" charset="0"/>
          </a:endParaRPr>
        </a:p>
      </dgm:t>
    </dgm:pt>
    <dgm:pt modelId="{D9662D64-0907-49F1-9C51-053B4BDFEAAE}" type="parTrans" cxnId="{5F115AA5-026D-40EB-AD97-137C30E28409}">
      <dgm:prSet/>
      <dgm:spPr/>
      <dgm:t>
        <a:bodyPr/>
        <a:lstStyle/>
        <a:p>
          <a:endParaRPr lang="en-US"/>
        </a:p>
      </dgm:t>
    </dgm:pt>
    <dgm:pt modelId="{50F4DCB8-A489-45F8-82D7-B3F6C02F058A}" type="sibTrans" cxnId="{5F115AA5-026D-40EB-AD97-137C30E28409}">
      <dgm:prSet/>
      <dgm:spPr/>
      <dgm:t>
        <a:bodyPr/>
        <a:lstStyle/>
        <a:p>
          <a:endParaRPr lang="en-US"/>
        </a:p>
      </dgm:t>
    </dgm:pt>
    <dgm:pt modelId="{740BB30A-DD46-4EC5-98C8-54BA789A12A1}">
      <dgm:prSet phldrT="[Text]" custT="1"/>
      <dgm:spPr/>
      <dgm:t>
        <a:bodyPr/>
        <a:lstStyle/>
        <a:p>
          <a:pPr algn="l"/>
          <a:r>
            <a:rPr lang="en-US" sz="2400" dirty="0" smtClean="0">
              <a:latin typeface="Calibri" pitchFamily="34" charset="0"/>
              <a:cs typeface="Calibri" pitchFamily="34" charset="0"/>
            </a:rPr>
            <a:t> Implementation</a:t>
          </a:r>
          <a:endParaRPr lang="en-US" sz="2400" dirty="0">
            <a:latin typeface="Calibri" pitchFamily="34" charset="0"/>
            <a:cs typeface="Calibri" pitchFamily="34" charset="0"/>
          </a:endParaRPr>
        </a:p>
      </dgm:t>
    </dgm:pt>
    <dgm:pt modelId="{3C6AF6F5-308F-4BE4-82A6-B6E2AF387A82}" type="parTrans" cxnId="{3B1BFA40-87DB-437C-A0F4-FE7470F6F8A3}">
      <dgm:prSet/>
      <dgm:spPr/>
      <dgm:t>
        <a:bodyPr/>
        <a:lstStyle/>
        <a:p>
          <a:endParaRPr lang="en-US"/>
        </a:p>
      </dgm:t>
    </dgm:pt>
    <dgm:pt modelId="{517F25A2-E5AE-45F4-B3AF-CFCADB5A3BFE}" type="sibTrans" cxnId="{3B1BFA40-87DB-437C-A0F4-FE7470F6F8A3}">
      <dgm:prSet/>
      <dgm:spPr/>
      <dgm:t>
        <a:bodyPr/>
        <a:lstStyle/>
        <a:p>
          <a:endParaRPr lang="en-US"/>
        </a:p>
      </dgm:t>
    </dgm:pt>
    <dgm:pt modelId="{F228386A-7D4A-4AEA-9F0E-E05A4D28097E}" type="pres">
      <dgm:prSet presAssocID="{378F4D97-6944-4DFC-A045-2757CB8BC7BA}" presName="linearFlow" presStyleCnt="0">
        <dgm:presLayoutVars>
          <dgm:dir/>
          <dgm:animLvl val="lvl"/>
          <dgm:resizeHandles val="exact"/>
        </dgm:presLayoutVars>
      </dgm:prSet>
      <dgm:spPr/>
    </dgm:pt>
    <dgm:pt modelId="{F002A909-B937-46AB-8847-AB929FFDF492}" type="pres">
      <dgm:prSet presAssocID="{9D1AD19A-19AF-49EE-88E1-535E72102BD3}" presName="composite" presStyleCnt="0"/>
      <dgm:spPr/>
    </dgm:pt>
    <dgm:pt modelId="{411FAB91-ACE0-4E63-BAE9-5D638B4A849A}" type="pres">
      <dgm:prSet presAssocID="{9D1AD19A-19AF-49EE-88E1-535E72102BD3}" presName="parentText" presStyleLbl="alignNode1" presStyleIdx="0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18478F7-80AE-4DF9-AFEE-C77C9E8C9EA2}" type="pres">
      <dgm:prSet presAssocID="{9D1AD19A-19AF-49EE-88E1-535E72102BD3}" presName="descendantText" presStyleLbl="alignAcc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62CA776-E616-463A-A948-A478AF3CFA12}" type="pres">
      <dgm:prSet presAssocID="{522D1615-AF0C-404A-BE59-F6323AEAAAE6}" presName="sp" presStyleCnt="0"/>
      <dgm:spPr/>
    </dgm:pt>
    <dgm:pt modelId="{8F713798-176D-4B46-890D-16F58FDFA8F7}" type="pres">
      <dgm:prSet presAssocID="{797D0C77-52BB-42BE-9313-965B219C9EF3}" presName="composite" presStyleCnt="0"/>
      <dgm:spPr/>
    </dgm:pt>
    <dgm:pt modelId="{A0270FE5-E739-4F30-B13D-A8B859BCFF93}" type="pres">
      <dgm:prSet presAssocID="{797D0C77-52BB-42BE-9313-965B219C9EF3}" presName="parentText" presStyleLbl="align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93CE59C-0A1E-42ED-96C6-3383E0DB8209}" type="pres">
      <dgm:prSet presAssocID="{797D0C77-52BB-42BE-9313-965B219C9EF3}" presName="descendantText" presStyleLbl="alignAcc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A0AD94F-D46B-441C-A1FD-17A9C6031BB7}" type="pres">
      <dgm:prSet presAssocID="{324F1971-DEFA-4949-8AEC-B403DC6862C8}" presName="sp" presStyleCnt="0"/>
      <dgm:spPr/>
    </dgm:pt>
    <dgm:pt modelId="{AF42F7BD-F182-48D8-93F0-C5A508220AE9}" type="pres">
      <dgm:prSet presAssocID="{1DA6E538-F10C-44EC-8DF7-B0436FB7322D}" presName="composite" presStyleCnt="0"/>
      <dgm:spPr/>
    </dgm:pt>
    <dgm:pt modelId="{7F681B82-FD07-4DD8-BDEC-C50CA910F303}" type="pres">
      <dgm:prSet presAssocID="{1DA6E538-F10C-44EC-8DF7-B0436FB7322D}" presName="parentText" presStyleLbl="align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66A571A-D3DB-496F-81BE-03A387E764A0}" type="pres">
      <dgm:prSet presAssocID="{1DA6E538-F10C-44EC-8DF7-B0436FB7322D}" presName="descendantText" presStyleLbl="alignAcc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1946E55-7456-448A-A933-54FF62B55178}" type="pres">
      <dgm:prSet presAssocID="{F73C2672-0A67-4E3B-A623-6E84A1C21DB1}" presName="sp" presStyleCnt="0"/>
      <dgm:spPr/>
    </dgm:pt>
    <dgm:pt modelId="{05B91743-449D-45EB-9DB5-110CF78A9A64}" type="pres">
      <dgm:prSet presAssocID="{53677203-2330-4A7C-A4D7-F34818248C19}" presName="composite" presStyleCnt="0"/>
      <dgm:spPr/>
    </dgm:pt>
    <dgm:pt modelId="{9E76811B-2849-4B8C-A70C-7A6A5C4891C6}" type="pres">
      <dgm:prSet presAssocID="{53677203-2330-4A7C-A4D7-F34818248C19}" presName="parentText" presStyleLbl="align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9472449-1813-4DEB-B6BE-03B114105ECC}" type="pres">
      <dgm:prSet presAssocID="{53677203-2330-4A7C-A4D7-F34818248C19}" presName="descendantText" presStyleLbl="alignAcc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D40D821-7774-4CA6-915E-65A0141691CB}" type="pres">
      <dgm:prSet presAssocID="{56F86C25-6E4F-48FD-BB6E-2580D334E0B2}" presName="sp" presStyleCnt="0"/>
      <dgm:spPr/>
    </dgm:pt>
    <dgm:pt modelId="{1FB2F958-8F36-4D59-80AB-7C988D6CCF73}" type="pres">
      <dgm:prSet presAssocID="{4C8B1CA0-C107-43E9-8D27-694862B8465D}" presName="composite" presStyleCnt="0"/>
      <dgm:spPr/>
    </dgm:pt>
    <dgm:pt modelId="{49E03781-3F7E-422F-A458-E604417889A0}" type="pres">
      <dgm:prSet presAssocID="{4C8B1CA0-C107-43E9-8D27-694862B8465D}" presName="parentText" presStyleLbl="align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2BA0B5E-194F-40F6-83FC-5E28417AFBE7}" type="pres">
      <dgm:prSet presAssocID="{4C8B1CA0-C107-43E9-8D27-694862B8465D}" presName="descendantText" presStyleLbl="alignAcc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BD1E222-D8F4-45D0-9B6C-094EE2F9A8F2}" type="presOf" srcId="{9D1AD19A-19AF-49EE-88E1-535E72102BD3}" destId="{411FAB91-ACE0-4E63-BAE9-5D638B4A849A}" srcOrd="0" destOrd="0" presId="urn:microsoft.com/office/officeart/2005/8/layout/chevron2"/>
    <dgm:cxn modelId="{AB57167A-213A-49F9-A9AA-D7019A0AF774}" type="presOf" srcId="{378F4D97-6944-4DFC-A045-2757CB8BC7BA}" destId="{F228386A-7D4A-4AEA-9F0E-E05A4D28097E}" srcOrd="0" destOrd="0" presId="urn:microsoft.com/office/officeart/2005/8/layout/chevron2"/>
    <dgm:cxn modelId="{4F30235A-D0D1-4E07-ACFB-132F75916671}" srcId="{9D1AD19A-19AF-49EE-88E1-535E72102BD3}" destId="{F36DE12F-9603-43FF-BAAC-8591502994A0}" srcOrd="0" destOrd="0" parTransId="{B8133D0D-2E32-44B4-8E8D-525A7227A6FD}" sibTransId="{35F37DE0-B3AC-48EE-A549-731130DABDBE}"/>
    <dgm:cxn modelId="{F48BBE6E-D463-4930-9598-DD71C0682174}" type="presOf" srcId="{740BB30A-DD46-4EC5-98C8-54BA789A12A1}" destId="{22BA0B5E-194F-40F6-83FC-5E28417AFBE7}" srcOrd="0" destOrd="0" presId="urn:microsoft.com/office/officeart/2005/8/layout/chevron2"/>
    <dgm:cxn modelId="{B2261C89-467E-4EBA-833F-E2A9124B7DEC}" type="presOf" srcId="{1DA6E538-F10C-44EC-8DF7-B0436FB7322D}" destId="{7F681B82-FD07-4DD8-BDEC-C50CA910F303}" srcOrd="0" destOrd="0" presId="urn:microsoft.com/office/officeart/2005/8/layout/chevron2"/>
    <dgm:cxn modelId="{67E8FECB-39A2-40A0-B684-23376A9C3B42}" type="presOf" srcId="{53677203-2330-4A7C-A4D7-F34818248C19}" destId="{9E76811B-2849-4B8C-A70C-7A6A5C4891C6}" srcOrd="0" destOrd="0" presId="urn:microsoft.com/office/officeart/2005/8/layout/chevron2"/>
    <dgm:cxn modelId="{5CFE8E94-B0BD-40BF-8877-6D9187C57D51}" srcId="{378F4D97-6944-4DFC-A045-2757CB8BC7BA}" destId="{797D0C77-52BB-42BE-9313-965B219C9EF3}" srcOrd="1" destOrd="0" parTransId="{8D1B901F-0352-4AFA-B1F6-C33B797030CF}" sibTransId="{324F1971-DEFA-4949-8AEC-B403DC6862C8}"/>
    <dgm:cxn modelId="{432C88AE-1433-40C1-AFE8-0FBD45644B3E}" srcId="{797D0C77-52BB-42BE-9313-965B219C9EF3}" destId="{677ABAB1-DE07-472B-9B8A-D63C1968B37D}" srcOrd="0" destOrd="0" parTransId="{32CD8BCF-324A-4EE4-AE77-853E8FF1C2DE}" sibTransId="{1779187D-A08F-4966-90BF-8972F23EEF31}"/>
    <dgm:cxn modelId="{3B1BFA40-87DB-437C-A0F4-FE7470F6F8A3}" srcId="{4C8B1CA0-C107-43E9-8D27-694862B8465D}" destId="{740BB30A-DD46-4EC5-98C8-54BA789A12A1}" srcOrd="0" destOrd="0" parTransId="{3C6AF6F5-308F-4BE4-82A6-B6E2AF387A82}" sibTransId="{517F25A2-E5AE-45F4-B3AF-CFCADB5A3BFE}"/>
    <dgm:cxn modelId="{6877B55A-EFFD-4BC5-B620-A924E1971CA1}" srcId="{1DA6E538-F10C-44EC-8DF7-B0436FB7322D}" destId="{0D314B80-2939-4E6D-AB7A-90AEB16E7680}" srcOrd="0" destOrd="0" parTransId="{ED82DD58-5B92-497E-8346-7C1D3C521919}" sibTransId="{6B483512-5D24-4688-8353-79C7B874C5EE}"/>
    <dgm:cxn modelId="{79C3ACA3-9AC4-43CD-B85C-1AECD2A02A68}" srcId="{378F4D97-6944-4DFC-A045-2757CB8BC7BA}" destId="{1DA6E538-F10C-44EC-8DF7-B0436FB7322D}" srcOrd="2" destOrd="0" parTransId="{9143EAFB-E1ED-4919-A90C-99BEF1758F8B}" sibTransId="{F73C2672-0A67-4E3B-A623-6E84A1C21DB1}"/>
    <dgm:cxn modelId="{8424AEFA-78BC-406C-8893-1CB2219F2184}" srcId="{378F4D97-6944-4DFC-A045-2757CB8BC7BA}" destId="{53677203-2330-4A7C-A4D7-F34818248C19}" srcOrd="3" destOrd="0" parTransId="{D7EAE480-29AA-4B79-B881-99F9DD54F2CC}" sibTransId="{56F86C25-6E4F-48FD-BB6E-2580D334E0B2}"/>
    <dgm:cxn modelId="{5F115AA5-026D-40EB-AD97-137C30E28409}" srcId="{53677203-2330-4A7C-A4D7-F34818248C19}" destId="{9A183DF7-81B1-4200-8B48-F0C061E1C6AF}" srcOrd="0" destOrd="0" parTransId="{D9662D64-0907-49F1-9C51-053B4BDFEAAE}" sibTransId="{50F4DCB8-A489-45F8-82D7-B3F6C02F058A}"/>
    <dgm:cxn modelId="{EA73CDAC-CB09-4355-AD5C-3214C6CD47A4}" type="presOf" srcId="{677ABAB1-DE07-472B-9B8A-D63C1968B37D}" destId="{C93CE59C-0A1E-42ED-96C6-3383E0DB8209}" srcOrd="0" destOrd="0" presId="urn:microsoft.com/office/officeart/2005/8/layout/chevron2"/>
    <dgm:cxn modelId="{1A11FF4C-5D25-453A-8B2E-2A69EABB34AA}" srcId="{378F4D97-6944-4DFC-A045-2757CB8BC7BA}" destId="{4C8B1CA0-C107-43E9-8D27-694862B8465D}" srcOrd="4" destOrd="0" parTransId="{54C80512-7949-4CD7-A638-78805EDAD3D3}" sibTransId="{49877410-7D6D-426C-91A8-EFB469452CB7}"/>
    <dgm:cxn modelId="{EF380384-FAE4-4FFE-874F-9EF0AD986367}" type="presOf" srcId="{9A183DF7-81B1-4200-8B48-F0C061E1C6AF}" destId="{C9472449-1813-4DEB-B6BE-03B114105ECC}" srcOrd="0" destOrd="0" presId="urn:microsoft.com/office/officeart/2005/8/layout/chevron2"/>
    <dgm:cxn modelId="{68D8C5B3-AB8C-423E-B9EE-591A44143CC0}" type="presOf" srcId="{F36DE12F-9603-43FF-BAAC-8591502994A0}" destId="{718478F7-80AE-4DF9-AFEE-C77C9E8C9EA2}" srcOrd="0" destOrd="0" presId="urn:microsoft.com/office/officeart/2005/8/layout/chevron2"/>
    <dgm:cxn modelId="{67637ABC-833F-41B6-A03D-5A37BC2174E3}" type="presOf" srcId="{4C8B1CA0-C107-43E9-8D27-694862B8465D}" destId="{49E03781-3F7E-422F-A458-E604417889A0}" srcOrd="0" destOrd="0" presId="urn:microsoft.com/office/officeart/2005/8/layout/chevron2"/>
    <dgm:cxn modelId="{FC2BEFA6-71BD-4638-BD20-6DC7FE2BA942}" srcId="{378F4D97-6944-4DFC-A045-2757CB8BC7BA}" destId="{9D1AD19A-19AF-49EE-88E1-535E72102BD3}" srcOrd="0" destOrd="0" parTransId="{FE81AB64-5504-408A-AE48-CEA1C3142D1E}" sibTransId="{522D1615-AF0C-404A-BE59-F6323AEAAAE6}"/>
    <dgm:cxn modelId="{224E13A4-AC68-48BD-925D-3A6966E04B36}" type="presOf" srcId="{0D314B80-2939-4E6D-AB7A-90AEB16E7680}" destId="{C66A571A-D3DB-496F-81BE-03A387E764A0}" srcOrd="0" destOrd="0" presId="urn:microsoft.com/office/officeart/2005/8/layout/chevron2"/>
    <dgm:cxn modelId="{60292347-4592-49FA-BCDD-B2EEBB95F83D}" type="presOf" srcId="{797D0C77-52BB-42BE-9313-965B219C9EF3}" destId="{A0270FE5-E739-4F30-B13D-A8B859BCFF93}" srcOrd="0" destOrd="0" presId="urn:microsoft.com/office/officeart/2005/8/layout/chevron2"/>
    <dgm:cxn modelId="{5010A3D9-8EB0-495C-9C1C-62BB50CFD1C4}" type="presParOf" srcId="{F228386A-7D4A-4AEA-9F0E-E05A4D28097E}" destId="{F002A909-B937-46AB-8847-AB929FFDF492}" srcOrd="0" destOrd="0" presId="urn:microsoft.com/office/officeart/2005/8/layout/chevron2"/>
    <dgm:cxn modelId="{1AFAF405-D108-41D4-BE27-970DBF69104A}" type="presParOf" srcId="{F002A909-B937-46AB-8847-AB929FFDF492}" destId="{411FAB91-ACE0-4E63-BAE9-5D638B4A849A}" srcOrd="0" destOrd="0" presId="urn:microsoft.com/office/officeart/2005/8/layout/chevron2"/>
    <dgm:cxn modelId="{461A4728-5A44-4215-8A65-3688B65B16CE}" type="presParOf" srcId="{F002A909-B937-46AB-8847-AB929FFDF492}" destId="{718478F7-80AE-4DF9-AFEE-C77C9E8C9EA2}" srcOrd="1" destOrd="0" presId="urn:microsoft.com/office/officeart/2005/8/layout/chevron2"/>
    <dgm:cxn modelId="{BEBA0BB8-CCA2-418B-B19F-D8C574E4504E}" type="presParOf" srcId="{F228386A-7D4A-4AEA-9F0E-E05A4D28097E}" destId="{662CA776-E616-463A-A948-A478AF3CFA12}" srcOrd="1" destOrd="0" presId="urn:microsoft.com/office/officeart/2005/8/layout/chevron2"/>
    <dgm:cxn modelId="{13E7A8B9-FA08-4B11-95E6-5A0AE65271DD}" type="presParOf" srcId="{F228386A-7D4A-4AEA-9F0E-E05A4D28097E}" destId="{8F713798-176D-4B46-890D-16F58FDFA8F7}" srcOrd="2" destOrd="0" presId="urn:microsoft.com/office/officeart/2005/8/layout/chevron2"/>
    <dgm:cxn modelId="{AF0675CD-0618-4430-BEE4-6ADED9A4D053}" type="presParOf" srcId="{8F713798-176D-4B46-890D-16F58FDFA8F7}" destId="{A0270FE5-E739-4F30-B13D-A8B859BCFF93}" srcOrd="0" destOrd="0" presId="urn:microsoft.com/office/officeart/2005/8/layout/chevron2"/>
    <dgm:cxn modelId="{27949657-3217-4D37-9084-D01A481DDD22}" type="presParOf" srcId="{8F713798-176D-4B46-890D-16F58FDFA8F7}" destId="{C93CE59C-0A1E-42ED-96C6-3383E0DB8209}" srcOrd="1" destOrd="0" presId="urn:microsoft.com/office/officeart/2005/8/layout/chevron2"/>
    <dgm:cxn modelId="{B163A70A-FDED-45C1-9F18-F3EADB00DB8D}" type="presParOf" srcId="{F228386A-7D4A-4AEA-9F0E-E05A4D28097E}" destId="{BA0AD94F-D46B-441C-A1FD-17A9C6031BB7}" srcOrd="3" destOrd="0" presId="urn:microsoft.com/office/officeart/2005/8/layout/chevron2"/>
    <dgm:cxn modelId="{A6DDF565-C0E5-4F27-946D-449E4CA19E5D}" type="presParOf" srcId="{F228386A-7D4A-4AEA-9F0E-E05A4D28097E}" destId="{AF42F7BD-F182-48D8-93F0-C5A508220AE9}" srcOrd="4" destOrd="0" presId="urn:microsoft.com/office/officeart/2005/8/layout/chevron2"/>
    <dgm:cxn modelId="{B9AFDF56-3708-425A-B2C4-08A5FB2B03AB}" type="presParOf" srcId="{AF42F7BD-F182-48D8-93F0-C5A508220AE9}" destId="{7F681B82-FD07-4DD8-BDEC-C50CA910F303}" srcOrd="0" destOrd="0" presId="urn:microsoft.com/office/officeart/2005/8/layout/chevron2"/>
    <dgm:cxn modelId="{1397F65E-147B-4804-8183-3FA7C35B5480}" type="presParOf" srcId="{AF42F7BD-F182-48D8-93F0-C5A508220AE9}" destId="{C66A571A-D3DB-496F-81BE-03A387E764A0}" srcOrd="1" destOrd="0" presId="urn:microsoft.com/office/officeart/2005/8/layout/chevron2"/>
    <dgm:cxn modelId="{34DD546F-B86B-4356-9043-877DD22DB9C3}" type="presParOf" srcId="{F228386A-7D4A-4AEA-9F0E-E05A4D28097E}" destId="{11946E55-7456-448A-A933-54FF62B55178}" srcOrd="5" destOrd="0" presId="urn:microsoft.com/office/officeart/2005/8/layout/chevron2"/>
    <dgm:cxn modelId="{072A47F1-5BB8-45C6-A13E-A4BC60BDADBF}" type="presParOf" srcId="{F228386A-7D4A-4AEA-9F0E-E05A4D28097E}" destId="{05B91743-449D-45EB-9DB5-110CF78A9A64}" srcOrd="6" destOrd="0" presId="urn:microsoft.com/office/officeart/2005/8/layout/chevron2"/>
    <dgm:cxn modelId="{BF9FAEF8-3123-46D2-8831-868E86E21D91}" type="presParOf" srcId="{05B91743-449D-45EB-9DB5-110CF78A9A64}" destId="{9E76811B-2849-4B8C-A70C-7A6A5C4891C6}" srcOrd="0" destOrd="0" presId="urn:microsoft.com/office/officeart/2005/8/layout/chevron2"/>
    <dgm:cxn modelId="{16A50031-8D19-4C2D-B475-A83EED6580B9}" type="presParOf" srcId="{05B91743-449D-45EB-9DB5-110CF78A9A64}" destId="{C9472449-1813-4DEB-B6BE-03B114105ECC}" srcOrd="1" destOrd="0" presId="urn:microsoft.com/office/officeart/2005/8/layout/chevron2"/>
    <dgm:cxn modelId="{DDE174A8-3424-420E-B327-CCB36E00C5FF}" type="presParOf" srcId="{F228386A-7D4A-4AEA-9F0E-E05A4D28097E}" destId="{AD40D821-7774-4CA6-915E-65A0141691CB}" srcOrd="7" destOrd="0" presId="urn:microsoft.com/office/officeart/2005/8/layout/chevron2"/>
    <dgm:cxn modelId="{2D7F53CC-A24B-4F66-842C-C5122678C431}" type="presParOf" srcId="{F228386A-7D4A-4AEA-9F0E-E05A4D28097E}" destId="{1FB2F958-8F36-4D59-80AB-7C988D6CCF73}" srcOrd="8" destOrd="0" presId="urn:microsoft.com/office/officeart/2005/8/layout/chevron2"/>
    <dgm:cxn modelId="{76E2FE31-7736-4544-8C2F-6D7AC05BBCE2}" type="presParOf" srcId="{1FB2F958-8F36-4D59-80AB-7C988D6CCF73}" destId="{49E03781-3F7E-422F-A458-E604417889A0}" srcOrd="0" destOrd="0" presId="urn:microsoft.com/office/officeart/2005/8/layout/chevron2"/>
    <dgm:cxn modelId="{28127428-E674-49BB-AE98-1CCBDC9CA939}" type="presParOf" srcId="{1FB2F958-8F36-4D59-80AB-7C988D6CCF73}" destId="{22BA0B5E-194F-40F6-83FC-5E28417AFBE7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11FAB91-ACE0-4E63-BAE9-5D638B4A849A}">
      <dsp:nvSpPr>
        <dsp:cNvPr id="0" name=""/>
        <dsp:cNvSpPr/>
      </dsp:nvSpPr>
      <dsp:spPr>
        <a:xfrm rot="5400000">
          <a:off x="-187828" y="192186"/>
          <a:ext cx="1252188" cy="876531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Sep 2013</a:t>
          </a:r>
        </a:p>
      </dsp:txBody>
      <dsp:txXfrm rot="-5400000">
        <a:off x="1" y="442624"/>
        <a:ext cx="876531" cy="375657"/>
      </dsp:txXfrm>
    </dsp:sp>
    <dsp:sp modelId="{718478F7-80AE-4DF9-AFEE-C77C9E8C9EA2}">
      <dsp:nvSpPr>
        <dsp:cNvPr id="0" name=""/>
        <dsp:cNvSpPr/>
      </dsp:nvSpPr>
      <dsp:spPr>
        <a:xfrm rot="5400000">
          <a:off x="4494233" y="-3613343"/>
          <a:ext cx="814350" cy="804975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0" marR="0" lvl="1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en-US" sz="2400" kern="1200" dirty="0" smtClean="0">
              <a:latin typeface="Calibri" pitchFamily="34" charset="0"/>
              <a:cs typeface="Calibri" pitchFamily="34" charset="0"/>
            </a:rPr>
            <a:t>Public Forums</a:t>
          </a:r>
        </a:p>
      </dsp:txBody>
      <dsp:txXfrm rot="-5400000">
        <a:off x="876532" y="44111"/>
        <a:ext cx="8010000" cy="734844"/>
      </dsp:txXfrm>
    </dsp:sp>
    <dsp:sp modelId="{A0270FE5-E739-4F30-B13D-A8B859BCFF93}">
      <dsp:nvSpPr>
        <dsp:cNvPr id="0" name=""/>
        <dsp:cNvSpPr/>
      </dsp:nvSpPr>
      <dsp:spPr>
        <a:xfrm rot="5400000">
          <a:off x="-187828" y="1328876"/>
          <a:ext cx="1252188" cy="876531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Oct 2013</a:t>
          </a:r>
        </a:p>
      </dsp:txBody>
      <dsp:txXfrm rot="-5400000">
        <a:off x="1" y="1579314"/>
        <a:ext cx="876531" cy="375657"/>
      </dsp:txXfrm>
    </dsp:sp>
    <dsp:sp modelId="{C93CE59C-0A1E-42ED-96C6-3383E0DB8209}">
      <dsp:nvSpPr>
        <dsp:cNvPr id="0" name=""/>
        <dsp:cNvSpPr/>
      </dsp:nvSpPr>
      <dsp:spPr>
        <a:xfrm rot="5400000">
          <a:off x="4494447" y="-2476867"/>
          <a:ext cx="813922" cy="804975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smtClean="0">
              <a:latin typeface="Calibri" pitchFamily="34" charset="0"/>
              <a:cs typeface="Calibri" pitchFamily="34" charset="0"/>
            </a:rPr>
            <a:t>Release of Request for Applications (RFA)</a:t>
          </a:r>
        </a:p>
      </dsp:txBody>
      <dsp:txXfrm rot="-5400000">
        <a:off x="876532" y="1180780"/>
        <a:ext cx="8010021" cy="734458"/>
      </dsp:txXfrm>
    </dsp:sp>
    <dsp:sp modelId="{7F681B82-FD07-4DD8-BDEC-C50CA910F303}">
      <dsp:nvSpPr>
        <dsp:cNvPr id="0" name=""/>
        <dsp:cNvSpPr/>
      </dsp:nvSpPr>
      <dsp:spPr>
        <a:xfrm rot="5400000">
          <a:off x="-187828" y="2465567"/>
          <a:ext cx="1252188" cy="876531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Dec 2013</a:t>
          </a:r>
        </a:p>
      </dsp:txBody>
      <dsp:txXfrm rot="-5400000">
        <a:off x="1" y="2716005"/>
        <a:ext cx="876531" cy="375657"/>
      </dsp:txXfrm>
    </dsp:sp>
    <dsp:sp modelId="{C66A571A-D3DB-496F-81BE-03A387E764A0}">
      <dsp:nvSpPr>
        <dsp:cNvPr id="0" name=""/>
        <dsp:cNvSpPr/>
      </dsp:nvSpPr>
      <dsp:spPr>
        <a:xfrm rot="5400000">
          <a:off x="4494447" y="-1340176"/>
          <a:ext cx="813922" cy="804975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smtClean="0">
              <a:latin typeface="Calibri" pitchFamily="34" charset="0"/>
              <a:cs typeface="Calibri" pitchFamily="34" charset="0"/>
            </a:rPr>
            <a:t>Eligible</a:t>
          </a:r>
          <a:r>
            <a:rPr lang="en-US" sz="1800" kern="1200" dirty="0" smtClean="0"/>
            <a:t> </a:t>
          </a:r>
          <a:r>
            <a:rPr lang="en-US" sz="2400" kern="1200" dirty="0" smtClean="0">
              <a:latin typeface="Calibri" pitchFamily="34" charset="0"/>
              <a:cs typeface="Calibri" pitchFamily="34" charset="0"/>
            </a:rPr>
            <a:t>Accountable Communities Notified</a:t>
          </a:r>
        </a:p>
      </dsp:txBody>
      <dsp:txXfrm rot="-5400000">
        <a:off x="876532" y="2317471"/>
        <a:ext cx="8010021" cy="734458"/>
      </dsp:txXfrm>
    </dsp:sp>
    <dsp:sp modelId="{9E76811B-2849-4B8C-A70C-7A6A5C4891C6}">
      <dsp:nvSpPr>
        <dsp:cNvPr id="0" name=""/>
        <dsp:cNvSpPr/>
      </dsp:nvSpPr>
      <dsp:spPr>
        <a:xfrm rot="5400000">
          <a:off x="-187828" y="3602257"/>
          <a:ext cx="1252188" cy="876531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Winter 2014</a:t>
          </a:r>
          <a:endParaRPr lang="en-US" sz="1800" kern="1200" dirty="0"/>
        </a:p>
      </dsp:txBody>
      <dsp:txXfrm rot="-5400000">
        <a:off x="1" y="3852695"/>
        <a:ext cx="876531" cy="375657"/>
      </dsp:txXfrm>
    </dsp:sp>
    <dsp:sp modelId="{C9472449-1813-4DEB-B6BE-03B114105ECC}">
      <dsp:nvSpPr>
        <dsp:cNvPr id="0" name=""/>
        <dsp:cNvSpPr/>
      </dsp:nvSpPr>
      <dsp:spPr>
        <a:xfrm rot="5400000">
          <a:off x="4494447" y="-203486"/>
          <a:ext cx="813922" cy="804975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smtClean="0">
              <a:latin typeface="Calibri" pitchFamily="34" charset="0"/>
              <a:cs typeface="Calibri" pitchFamily="34" charset="0"/>
            </a:rPr>
            <a:t>Contract Negotiations</a:t>
          </a:r>
          <a:endParaRPr lang="en-US" sz="2400" kern="1200" dirty="0">
            <a:latin typeface="Calibri" pitchFamily="34" charset="0"/>
            <a:cs typeface="Calibri" pitchFamily="34" charset="0"/>
          </a:endParaRPr>
        </a:p>
      </dsp:txBody>
      <dsp:txXfrm rot="-5400000">
        <a:off x="876532" y="3454161"/>
        <a:ext cx="8010021" cy="734458"/>
      </dsp:txXfrm>
    </dsp:sp>
    <dsp:sp modelId="{49E03781-3F7E-422F-A458-E604417889A0}">
      <dsp:nvSpPr>
        <dsp:cNvPr id="0" name=""/>
        <dsp:cNvSpPr/>
      </dsp:nvSpPr>
      <dsp:spPr>
        <a:xfrm rot="5400000">
          <a:off x="-187828" y="4738948"/>
          <a:ext cx="1252188" cy="876531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Spring 2014</a:t>
          </a:r>
          <a:endParaRPr lang="en-US" sz="1800" kern="1200" dirty="0"/>
        </a:p>
      </dsp:txBody>
      <dsp:txXfrm rot="-5400000">
        <a:off x="1" y="4989386"/>
        <a:ext cx="876531" cy="375657"/>
      </dsp:txXfrm>
    </dsp:sp>
    <dsp:sp modelId="{22BA0B5E-194F-40F6-83FC-5E28417AFBE7}">
      <dsp:nvSpPr>
        <dsp:cNvPr id="0" name=""/>
        <dsp:cNvSpPr/>
      </dsp:nvSpPr>
      <dsp:spPr>
        <a:xfrm rot="5400000">
          <a:off x="4494447" y="933204"/>
          <a:ext cx="813922" cy="804975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smtClean="0">
              <a:latin typeface="Calibri" pitchFamily="34" charset="0"/>
              <a:cs typeface="Calibri" pitchFamily="34" charset="0"/>
            </a:rPr>
            <a:t> Implementation</a:t>
          </a:r>
          <a:endParaRPr lang="en-US" sz="2400" kern="1200" dirty="0">
            <a:latin typeface="Calibri" pitchFamily="34" charset="0"/>
            <a:cs typeface="Calibri" pitchFamily="34" charset="0"/>
          </a:endParaRPr>
        </a:p>
      </dsp:txBody>
      <dsp:txXfrm rot="-5400000">
        <a:off x="876532" y="4590851"/>
        <a:ext cx="8010021" cy="73445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57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053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9523" tIns="39763" rIns="79523" bIns="39763" numCol="1" anchor="t" anchorCtr="0" compatLnSpc="1">
            <a:prstTxWarp prst="textNoShape">
              <a:avLst/>
            </a:prstTxWarp>
          </a:bodyPr>
          <a:lstStyle>
            <a:lvl1pPr algn="l" defTabSz="796368">
              <a:spcBef>
                <a:spcPct val="0"/>
              </a:spcBef>
              <a:buFontTx/>
              <a:buNone/>
              <a:defRPr sz="10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57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5575" y="0"/>
            <a:ext cx="303053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9523" tIns="39763" rIns="79523" bIns="39763" numCol="1" anchor="t" anchorCtr="0" compatLnSpc="1">
            <a:prstTxWarp prst="textNoShape">
              <a:avLst/>
            </a:prstTxWarp>
          </a:bodyPr>
          <a:lstStyle>
            <a:lvl1pPr algn="r" defTabSz="796368">
              <a:spcBef>
                <a:spcPct val="0"/>
              </a:spcBef>
              <a:buFontTx/>
              <a:buNone/>
              <a:defRPr sz="10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57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16975"/>
            <a:ext cx="303053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9523" tIns="39763" rIns="79523" bIns="39763" numCol="1" anchor="b" anchorCtr="0" compatLnSpc="1">
            <a:prstTxWarp prst="textNoShape">
              <a:avLst/>
            </a:prstTxWarp>
          </a:bodyPr>
          <a:lstStyle>
            <a:lvl1pPr algn="l" defTabSz="796368">
              <a:spcBef>
                <a:spcPct val="0"/>
              </a:spcBef>
              <a:buFontTx/>
              <a:buNone/>
              <a:defRPr sz="10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57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5575" y="8816975"/>
            <a:ext cx="303053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9523" tIns="39763" rIns="79523" bIns="39763" numCol="1" anchor="b" anchorCtr="0" compatLnSpc="1">
            <a:prstTxWarp prst="textNoShape">
              <a:avLst/>
            </a:prstTxWarp>
          </a:bodyPr>
          <a:lstStyle>
            <a:lvl1pPr algn="r" defTabSz="796368">
              <a:spcBef>
                <a:spcPct val="0"/>
              </a:spcBef>
              <a:buFontTx/>
              <a:buNone/>
              <a:defRPr sz="1000"/>
            </a:lvl1pPr>
          </a:lstStyle>
          <a:p>
            <a:pPr>
              <a:defRPr/>
            </a:pPr>
            <a:fld id="{9ED2A43D-CD38-42FF-B0A2-3D9AE561A0F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79261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2895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8949" tIns="39475" rIns="78949" bIns="39475" numCol="1" anchor="t" anchorCtr="0" compatLnSpc="1">
            <a:prstTxWarp prst="textNoShape">
              <a:avLst/>
            </a:prstTxWarp>
          </a:bodyPr>
          <a:lstStyle>
            <a:lvl1pPr algn="l" defTabSz="790913">
              <a:spcBef>
                <a:spcPct val="0"/>
              </a:spcBef>
              <a:buFontTx/>
              <a:buNone/>
              <a:defRPr sz="10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7164" y="0"/>
            <a:ext cx="302895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8949" tIns="39475" rIns="78949" bIns="39475" numCol="1" anchor="t" anchorCtr="0" compatLnSpc="1">
            <a:prstTxWarp prst="textNoShape">
              <a:avLst/>
            </a:prstTxWarp>
          </a:bodyPr>
          <a:lstStyle>
            <a:lvl1pPr algn="r" defTabSz="790913">
              <a:spcBef>
                <a:spcPct val="0"/>
              </a:spcBef>
              <a:buFontTx/>
              <a:buNone/>
              <a:defRPr sz="10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7925" y="696913"/>
            <a:ext cx="4638675" cy="34798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81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8501" y="4410077"/>
            <a:ext cx="5600700" cy="417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8949" tIns="39475" rIns="78949" bIns="3947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81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818563"/>
            <a:ext cx="302895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8949" tIns="39475" rIns="78949" bIns="39475" numCol="1" anchor="b" anchorCtr="0" compatLnSpc="1">
            <a:prstTxWarp prst="textNoShape">
              <a:avLst/>
            </a:prstTxWarp>
          </a:bodyPr>
          <a:lstStyle>
            <a:lvl1pPr algn="l" defTabSz="790913">
              <a:spcBef>
                <a:spcPct val="0"/>
              </a:spcBef>
              <a:buFontTx/>
              <a:buNone/>
              <a:defRPr sz="10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81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7164" y="8818563"/>
            <a:ext cx="302895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8949" tIns="39475" rIns="78949" bIns="39475" numCol="1" anchor="b" anchorCtr="0" compatLnSpc="1">
            <a:prstTxWarp prst="textNoShape">
              <a:avLst/>
            </a:prstTxWarp>
          </a:bodyPr>
          <a:lstStyle>
            <a:lvl1pPr algn="r" defTabSz="790913">
              <a:spcBef>
                <a:spcPct val="0"/>
              </a:spcBef>
              <a:buFontTx/>
              <a:buNone/>
              <a:defRPr sz="1000"/>
            </a:lvl1pPr>
          </a:lstStyle>
          <a:p>
            <a:pPr>
              <a:defRPr/>
            </a:pPr>
            <a:fld id="{744655B0-13F1-404C-90AF-1981196FF65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524958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7925" y="696913"/>
            <a:ext cx="4641850" cy="3481387"/>
          </a:xfrm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3450" y="4408488"/>
            <a:ext cx="5130800" cy="41783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Will accept comments/ questions until one week after the last forum: May 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44655B0-13F1-404C-90AF-1981196FF651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2028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44655B0-13F1-404C-90AF-1981196FF651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8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98447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44655B0-13F1-404C-90AF-1981196FF651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91322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MaineCare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341"/>
          <a:stretch>
            <a:fillRect/>
          </a:stretch>
        </p:blipFill>
        <p:spPr bwMode="auto">
          <a:xfrm>
            <a:off x="174625" y="146050"/>
            <a:ext cx="2652713" cy="841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Line 20"/>
          <p:cNvSpPr>
            <a:spLocks noChangeShapeType="1"/>
          </p:cNvSpPr>
          <p:nvPr userDrawn="1"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38100">
            <a:solidFill>
              <a:srgbClr val="003399"/>
            </a:solidFill>
            <a:round/>
            <a:headEnd/>
            <a:tailEnd/>
          </a:ln>
          <a:effectLst/>
        </p:spPr>
        <p:txBody>
          <a:bodyPr/>
          <a:lstStyle/>
          <a:p>
            <a:pPr algn="ctr">
              <a:spcBef>
                <a:spcPct val="20000"/>
              </a:spcBef>
              <a:buFontTx/>
              <a:buChar char="•"/>
              <a:defRPr/>
            </a:pPr>
            <a:endParaRPr lang="en-US" dirty="0"/>
          </a:p>
        </p:txBody>
      </p:sp>
      <p:sp>
        <p:nvSpPr>
          <p:cNvPr id="71168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11692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724275"/>
            <a:ext cx="6400800" cy="1752600"/>
          </a:xfrm>
        </p:spPr>
        <p:txBody>
          <a:bodyPr/>
          <a:lstStyle>
            <a:lvl1pPr marL="0" indent="0">
              <a:buFontTx/>
              <a:buNone/>
              <a:defRPr sz="2400" b="1"/>
            </a:lvl1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8917753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74879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65888" y="128588"/>
            <a:ext cx="2074862" cy="62245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38125" y="128588"/>
            <a:ext cx="6075363" cy="62245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21517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125" y="128588"/>
            <a:ext cx="8229600" cy="736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38125" y="1295400"/>
            <a:ext cx="4075113" cy="50577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465638" y="1295400"/>
            <a:ext cx="4075112" cy="24526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465638" y="3900488"/>
            <a:ext cx="4075112" cy="24526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08360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 and 2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125" y="128588"/>
            <a:ext cx="8229600" cy="736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38125" y="1295400"/>
            <a:ext cx="4075113" cy="24526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465638" y="1295400"/>
            <a:ext cx="4075112" cy="24526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238125" y="3900488"/>
            <a:ext cx="8302625" cy="24526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93360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125" y="128588"/>
            <a:ext cx="8229600" cy="736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38125" y="1295400"/>
            <a:ext cx="4075113" cy="50577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465638" y="1295400"/>
            <a:ext cx="4075112" cy="5057775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</p:spTree>
    <p:extLst>
      <p:ext uri="{BB962C8B-B14F-4D97-AF65-F5344CB8AC3E}">
        <p14:creationId xmlns:p14="http://schemas.microsoft.com/office/powerpoint/2010/main" val="7220613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125" y="128588"/>
            <a:ext cx="8229600" cy="736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38125" y="1295400"/>
            <a:ext cx="8302625" cy="2452688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38125" y="3900488"/>
            <a:ext cx="8302625" cy="24526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85218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0817" y="1295400"/>
            <a:ext cx="8129933" cy="50577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400"/>
            </a:lvl4pPr>
            <a:lvl5pPr>
              <a:defRPr sz="20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23900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MaineCare"/>
          <p:cNvPicPr>
            <a:picLocks noChangeAspect="1" noChangeArrowheads="1"/>
          </p:cNvPicPr>
          <p:nvPr userDrawn="1"/>
        </p:nvPicPr>
        <p:blipFill>
          <a:blip r:embed="rId2"/>
          <a:srcRect b="12341"/>
          <a:stretch>
            <a:fillRect/>
          </a:stretch>
        </p:blipFill>
        <p:spPr bwMode="auto">
          <a:xfrm>
            <a:off x="174625" y="146050"/>
            <a:ext cx="2652713" cy="84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Line 20"/>
          <p:cNvSpPr>
            <a:spLocks noChangeShapeType="1"/>
          </p:cNvSpPr>
          <p:nvPr userDrawn="1"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38100">
            <a:solidFill>
              <a:srgbClr val="003399"/>
            </a:solidFill>
            <a:round/>
            <a:headEnd/>
            <a:tailEnd/>
          </a:ln>
          <a:effectLst/>
        </p:spPr>
        <p:txBody>
          <a:bodyPr/>
          <a:lstStyle/>
          <a:p>
            <a:pPr algn="ctr">
              <a:spcBef>
                <a:spcPct val="20000"/>
              </a:spcBef>
              <a:buFontTx/>
              <a:buChar char="•"/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1168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11692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724275"/>
            <a:ext cx="6400800" cy="1752600"/>
          </a:xfrm>
        </p:spPr>
        <p:txBody>
          <a:bodyPr/>
          <a:lstStyle>
            <a:lvl1pPr marL="0" indent="0">
              <a:buFontTx/>
              <a:buNone/>
              <a:defRPr sz="2400" b="1"/>
            </a:lvl1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40077777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822971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648738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319271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38125" y="1295400"/>
            <a:ext cx="4075113" cy="50577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65638" y="1295400"/>
            <a:ext cx="4075112" cy="50577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878062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38872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32307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0432414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9016358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0456854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20319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65888" y="128588"/>
            <a:ext cx="2074862" cy="62245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38125" y="128588"/>
            <a:ext cx="6075363" cy="62245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233099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125" y="128588"/>
            <a:ext cx="8229600" cy="736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38125" y="1295400"/>
            <a:ext cx="4075113" cy="50577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465638" y="1295400"/>
            <a:ext cx="4075112" cy="24526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465638" y="3900488"/>
            <a:ext cx="4075112" cy="24526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29268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 and 2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125" y="128588"/>
            <a:ext cx="8229600" cy="736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38125" y="1295400"/>
            <a:ext cx="4075113" cy="24526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465638" y="1295400"/>
            <a:ext cx="4075112" cy="24526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238125" y="3900488"/>
            <a:ext cx="8302625" cy="24526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174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8362779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125" y="128588"/>
            <a:ext cx="8229600" cy="736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38125" y="1295400"/>
            <a:ext cx="4075113" cy="50577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465638" y="1295400"/>
            <a:ext cx="4075112" cy="5057775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</p:spTree>
    <p:extLst>
      <p:ext uri="{BB962C8B-B14F-4D97-AF65-F5344CB8AC3E}">
        <p14:creationId xmlns:p14="http://schemas.microsoft.com/office/powerpoint/2010/main" val="57162721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125" y="128588"/>
            <a:ext cx="8229600" cy="736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38125" y="1295400"/>
            <a:ext cx="8302625" cy="2452688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38125" y="3900488"/>
            <a:ext cx="8302625" cy="24526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36703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0817" y="1295400"/>
            <a:ext cx="8129933" cy="50577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400"/>
            </a:lvl4pPr>
            <a:lvl5pPr>
              <a:defRPr sz="20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8648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125" y="128588"/>
            <a:ext cx="6946900" cy="736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238125" y="1295400"/>
            <a:ext cx="8302625" cy="5057775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644273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MaineCare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341"/>
          <a:stretch>
            <a:fillRect/>
          </a:stretch>
        </p:blipFill>
        <p:spPr bwMode="auto">
          <a:xfrm>
            <a:off x="174625" y="146050"/>
            <a:ext cx="2652713" cy="841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Line 20"/>
          <p:cNvSpPr>
            <a:spLocks noChangeShapeType="1"/>
          </p:cNvSpPr>
          <p:nvPr userDrawn="1"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38100">
            <a:solidFill>
              <a:srgbClr val="003399"/>
            </a:solidFill>
            <a:round/>
            <a:headEnd/>
            <a:tailEnd/>
          </a:ln>
          <a:effectLst/>
        </p:spPr>
        <p:txBody>
          <a:bodyPr/>
          <a:lstStyle/>
          <a:p>
            <a:pPr algn="ctr">
              <a:spcBef>
                <a:spcPct val="20000"/>
              </a:spcBef>
              <a:buFontTx/>
              <a:buChar char="•"/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1168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11692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724275"/>
            <a:ext cx="6400800" cy="1752600"/>
          </a:xfrm>
        </p:spPr>
        <p:txBody>
          <a:bodyPr/>
          <a:lstStyle>
            <a:lvl1pPr marL="0" indent="0">
              <a:buFontTx/>
              <a:buNone/>
              <a:defRPr sz="2400" b="1"/>
            </a:lvl1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04735350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601055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2677861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38125" y="1295400"/>
            <a:ext cx="4075113" cy="50577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65638" y="1295400"/>
            <a:ext cx="4075112" cy="50577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865360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13095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17845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38125" y="1295400"/>
            <a:ext cx="4075113" cy="50577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65638" y="1295400"/>
            <a:ext cx="4075112" cy="50577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055490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99774648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44344050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44451647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957760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65888" y="128588"/>
            <a:ext cx="2074862" cy="62245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38125" y="128588"/>
            <a:ext cx="6075363" cy="62245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320817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125" y="128588"/>
            <a:ext cx="8229600" cy="736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38125" y="1295400"/>
            <a:ext cx="4075113" cy="50577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465638" y="1295400"/>
            <a:ext cx="4075112" cy="24526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465638" y="3900488"/>
            <a:ext cx="4075112" cy="24526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1292572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 and 2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125" y="128588"/>
            <a:ext cx="8229600" cy="736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38125" y="1295400"/>
            <a:ext cx="4075113" cy="24526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465638" y="1295400"/>
            <a:ext cx="4075112" cy="24526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238125" y="3900488"/>
            <a:ext cx="8302625" cy="24526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15103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125" y="128588"/>
            <a:ext cx="8229600" cy="736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38125" y="1295400"/>
            <a:ext cx="4075113" cy="50577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465638" y="1295400"/>
            <a:ext cx="4075112" cy="5057775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</p:spTree>
    <p:extLst>
      <p:ext uri="{BB962C8B-B14F-4D97-AF65-F5344CB8AC3E}">
        <p14:creationId xmlns:p14="http://schemas.microsoft.com/office/powerpoint/2010/main" val="1807418047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125" y="128588"/>
            <a:ext cx="8229600" cy="736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38125" y="1295400"/>
            <a:ext cx="8302625" cy="2452688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38125" y="3900488"/>
            <a:ext cx="8302625" cy="24526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4686888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0817" y="1295400"/>
            <a:ext cx="8129933" cy="50577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400"/>
            </a:lvl4pPr>
            <a:lvl5pPr>
              <a:defRPr sz="20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445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566987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MaineCare"/>
          <p:cNvPicPr>
            <a:picLocks noChangeAspect="1" noChangeArrowheads="1"/>
          </p:cNvPicPr>
          <p:nvPr userDrawn="1"/>
        </p:nvPicPr>
        <p:blipFill>
          <a:blip r:embed="rId2"/>
          <a:srcRect b="12341"/>
          <a:stretch>
            <a:fillRect/>
          </a:stretch>
        </p:blipFill>
        <p:spPr bwMode="auto">
          <a:xfrm>
            <a:off x="174625" y="146050"/>
            <a:ext cx="2652713" cy="84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Line 20"/>
          <p:cNvSpPr>
            <a:spLocks noChangeShapeType="1"/>
          </p:cNvSpPr>
          <p:nvPr userDrawn="1"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38100">
            <a:solidFill>
              <a:srgbClr val="003399"/>
            </a:solidFill>
            <a:round/>
            <a:headEnd/>
            <a:tailEnd/>
          </a:ln>
          <a:effectLst/>
        </p:spPr>
        <p:txBody>
          <a:bodyPr/>
          <a:lstStyle/>
          <a:p>
            <a:pPr algn="ctr">
              <a:spcBef>
                <a:spcPct val="20000"/>
              </a:spcBef>
              <a:buFontTx/>
              <a:buChar char="•"/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1168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11692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724275"/>
            <a:ext cx="6400800" cy="1752600"/>
          </a:xfrm>
        </p:spPr>
        <p:txBody>
          <a:bodyPr/>
          <a:lstStyle>
            <a:lvl1pPr marL="0" indent="0">
              <a:buFontTx/>
              <a:buNone/>
              <a:defRPr sz="2400" b="1"/>
            </a:lvl1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827103580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2665968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32880380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38125" y="1295400"/>
            <a:ext cx="4075113" cy="50577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65638" y="1295400"/>
            <a:ext cx="4075112" cy="50577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636856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346845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8463691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2164879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44658820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1607861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92705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2326238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65888" y="128588"/>
            <a:ext cx="2074862" cy="62245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38125" y="128588"/>
            <a:ext cx="6075363" cy="62245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914298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125" y="128588"/>
            <a:ext cx="8229600" cy="736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38125" y="1295400"/>
            <a:ext cx="4075113" cy="50577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465638" y="1295400"/>
            <a:ext cx="4075112" cy="24526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465638" y="3900488"/>
            <a:ext cx="4075112" cy="24526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5367082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 and 2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125" y="128588"/>
            <a:ext cx="8229600" cy="736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38125" y="1295400"/>
            <a:ext cx="4075113" cy="24526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465638" y="1295400"/>
            <a:ext cx="4075112" cy="24526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238125" y="3900488"/>
            <a:ext cx="8302625" cy="24526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4436247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125" y="128588"/>
            <a:ext cx="8229600" cy="736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38125" y="1295400"/>
            <a:ext cx="4075113" cy="50577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465638" y="1295400"/>
            <a:ext cx="4075112" cy="5057775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</p:spTree>
    <p:extLst>
      <p:ext uri="{BB962C8B-B14F-4D97-AF65-F5344CB8AC3E}">
        <p14:creationId xmlns:p14="http://schemas.microsoft.com/office/powerpoint/2010/main" val="403315105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125" y="128588"/>
            <a:ext cx="8229600" cy="736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38125" y="1295400"/>
            <a:ext cx="8302625" cy="2452688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38125" y="3900488"/>
            <a:ext cx="8302625" cy="24526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423977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125" y="128588"/>
            <a:ext cx="6946900" cy="736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238125" y="1295400"/>
            <a:ext cx="8302625" cy="5057775"/>
          </a:xfrm>
        </p:spPr>
        <p:txBody>
          <a:bodyPr/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17341383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95296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030017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486717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slideLayout" Target="../slideLayouts/slideLayout29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8.xml"/><Relationship Id="rId17" Type="http://schemas.openxmlformats.org/officeDocument/2006/relationships/slideLayout" Target="../slideLayouts/slideLayout33.xml"/><Relationship Id="rId2" Type="http://schemas.openxmlformats.org/officeDocument/2006/relationships/slideLayout" Target="../slideLayouts/slideLayout18.xml"/><Relationship Id="rId16" Type="http://schemas.openxmlformats.org/officeDocument/2006/relationships/slideLayout" Target="../slideLayouts/slideLayout32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26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Relationship Id="rId14" Type="http://schemas.openxmlformats.org/officeDocument/2006/relationships/slideLayout" Target="../slideLayouts/slideLayout3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slideLayout" Target="../slideLayouts/slideLayout46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slideLayout" Target="../slideLayouts/slideLayout45.xml"/><Relationship Id="rId17" Type="http://schemas.openxmlformats.org/officeDocument/2006/relationships/theme" Target="../theme/theme3.xml"/><Relationship Id="rId2" Type="http://schemas.openxmlformats.org/officeDocument/2006/relationships/slideLayout" Target="../slideLayouts/slideLayout35.xml"/><Relationship Id="rId16" Type="http://schemas.openxmlformats.org/officeDocument/2006/relationships/slideLayout" Target="../slideLayouts/slideLayout49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5" Type="http://schemas.openxmlformats.org/officeDocument/2006/relationships/slideLayout" Target="../slideLayouts/slideLayout4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slideLayout" Target="../slideLayouts/slideLayout47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7.xml"/><Relationship Id="rId13" Type="http://schemas.openxmlformats.org/officeDocument/2006/relationships/slideLayout" Target="../slideLayouts/slideLayout62.xml"/><Relationship Id="rId18" Type="http://schemas.openxmlformats.org/officeDocument/2006/relationships/image" Target="../media/image2.jpeg"/><Relationship Id="rId3" Type="http://schemas.openxmlformats.org/officeDocument/2006/relationships/slideLayout" Target="../slideLayouts/slideLayout52.xml"/><Relationship Id="rId7" Type="http://schemas.openxmlformats.org/officeDocument/2006/relationships/slideLayout" Target="../slideLayouts/slideLayout56.xml"/><Relationship Id="rId12" Type="http://schemas.openxmlformats.org/officeDocument/2006/relationships/slideLayout" Target="../slideLayouts/slideLayout61.xml"/><Relationship Id="rId17" Type="http://schemas.openxmlformats.org/officeDocument/2006/relationships/theme" Target="../theme/theme4.xml"/><Relationship Id="rId2" Type="http://schemas.openxmlformats.org/officeDocument/2006/relationships/slideLayout" Target="../slideLayouts/slideLayout51.xml"/><Relationship Id="rId16" Type="http://schemas.openxmlformats.org/officeDocument/2006/relationships/slideLayout" Target="../slideLayouts/slideLayout65.xml"/><Relationship Id="rId1" Type="http://schemas.openxmlformats.org/officeDocument/2006/relationships/slideLayout" Target="../slideLayouts/slideLayout50.xml"/><Relationship Id="rId6" Type="http://schemas.openxmlformats.org/officeDocument/2006/relationships/slideLayout" Target="../slideLayouts/slideLayout55.xml"/><Relationship Id="rId11" Type="http://schemas.openxmlformats.org/officeDocument/2006/relationships/slideLayout" Target="../slideLayouts/slideLayout60.xml"/><Relationship Id="rId5" Type="http://schemas.openxmlformats.org/officeDocument/2006/relationships/slideLayout" Target="../slideLayouts/slideLayout54.xml"/><Relationship Id="rId15" Type="http://schemas.openxmlformats.org/officeDocument/2006/relationships/slideLayout" Target="../slideLayouts/slideLayout64.xml"/><Relationship Id="rId10" Type="http://schemas.openxmlformats.org/officeDocument/2006/relationships/slideLayout" Target="../slideLayouts/slideLayout59.xml"/><Relationship Id="rId4" Type="http://schemas.openxmlformats.org/officeDocument/2006/relationships/slideLayout" Target="../slideLayouts/slideLayout53.xml"/><Relationship Id="rId9" Type="http://schemas.openxmlformats.org/officeDocument/2006/relationships/slideLayout" Target="../slideLayouts/slideLayout58.xml"/><Relationship Id="rId14" Type="http://schemas.openxmlformats.org/officeDocument/2006/relationships/slideLayout" Target="../slideLayouts/slideLayout6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title"/>
          </p:nvPr>
        </p:nvSpPr>
        <p:spPr bwMode="white">
          <a:xfrm>
            <a:off x="238125" y="128588"/>
            <a:ext cx="6946900" cy="73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238125" y="1295400"/>
            <a:ext cx="8302625" cy="5057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New text level 1</a:t>
            </a:r>
          </a:p>
          <a:p>
            <a:pPr lvl="1"/>
            <a:r>
              <a:rPr lang="en-US" smtClean="0"/>
              <a:t>Level 2</a:t>
            </a:r>
          </a:p>
          <a:p>
            <a:pPr lvl="2"/>
            <a:r>
              <a:rPr lang="en-US" smtClean="0"/>
              <a:t>Level 3</a:t>
            </a:r>
          </a:p>
          <a:p>
            <a:pPr lvl="2"/>
            <a:endParaRPr lang="en-US" smtClean="0"/>
          </a:p>
        </p:txBody>
      </p:sp>
      <p:sp>
        <p:nvSpPr>
          <p:cNvPr id="600071" name="Line 7"/>
          <p:cNvSpPr>
            <a:spLocks noChangeShapeType="1"/>
          </p:cNvSpPr>
          <p:nvPr/>
        </p:nvSpPr>
        <p:spPr bwMode="auto">
          <a:xfrm>
            <a:off x="0" y="884238"/>
            <a:ext cx="9144000" cy="0"/>
          </a:xfrm>
          <a:prstGeom prst="line">
            <a:avLst/>
          </a:prstGeom>
          <a:noFill/>
          <a:ln w="19050">
            <a:solidFill>
              <a:srgbClr val="003399"/>
            </a:solidFill>
            <a:round/>
            <a:headEnd/>
            <a:tailEnd/>
          </a:ln>
          <a:effectLst/>
        </p:spPr>
        <p:txBody>
          <a:bodyPr/>
          <a:lstStyle/>
          <a:p>
            <a:pPr algn="ctr">
              <a:spcBef>
                <a:spcPct val="20000"/>
              </a:spcBef>
              <a:buFontTx/>
              <a:buChar char="•"/>
              <a:defRPr/>
            </a:pPr>
            <a:endParaRPr lang="en-US" dirty="0"/>
          </a:p>
        </p:txBody>
      </p:sp>
      <p:sp>
        <p:nvSpPr>
          <p:cNvPr id="600072" name="Text Box 8"/>
          <p:cNvSpPr txBox="1">
            <a:spLocks noChangeArrowheads="1"/>
          </p:cNvSpPr>
          <p:nvPr/>
        </p:nvSpPr>
        <p:spPr bwMode="auto">
          <a:xfrm>
            <a:off x="4364038" y="6646863"/>
            <a:ext cx="307975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fld id="{C7DE3F8F-F49B-42BC-BD1D-4F26CED0BDB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030" name="Picture 7" descr="MaineCare"/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341"/>
          <a:stretch>
            <a:fillRect/>
          </a:stretch>
        </p:blipFill>
        <p:spPr bwMode="auto">
          <a:xfrm>
            <a:off x="7232650" y="138113"/>
            <a:ext cx="185578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30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  <p:sldLayoutId id="2147483912" r:id="rId12"/>
    <p:sldLayoutId id="2147483913" r:id="rId13"/>
    <p:sldLayoutId id="2147483914" r:id="rId14"/>
    <p:sldLayoutId id="2147483915" r:id="rId15"/>
    <p:sldLayoutId id="2147483917" r:id="rId16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Arial" charset="0"/>
          <a:cs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Arial" charset="0"/>
          <a:cs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Arial" charset="0"/>
          <a:cs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Arial" charset="0"/>
          <a:cs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Arial" charset="0"/>
          <a:cs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Arial" charset="0"/>
          <a:cs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Arial" charset="0"/>
          <a:cs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Arial" charset="0"/>
          <a:cs typeface="Times New Roman" pitchFamily="18" charset="0"/>
        </a:defRPr>
      </a:lvl9pPr>
    </p:titleStyle>
    <p:bodyStyle>
      <a:lvl1pPr marL="180975" indent="-180975" algn="l" rtl="0" eaLnBrk="0" fontAlgn="base" hangingPunct="0">
        <a:spcBef>
          <a:spcPct val="20000"/>
        </a:spcBef>
        <a:spcAft>
          <a:spcPct val="0"/>
        </a:spcAft>
        <a:buClr>
          <a:srgbClr val="000099"/>
        </a:buClr>
        <a:buChar char="•"/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428625" indent="-228600" algn="l" rtl="0" eaLnBrk="0" fontAlgn="base" hangingPunct="0">
        <a:spcBef>
          <a:spcPct val="20000"/>
        </a:spcBef>
        <a:spcAft>
          <a:spcPct val="0"/>
        </a:spcAft>
        <a:buClr>
          <a:srgbClr val="000099"/>
        </a:buClr>
        <a:buFont typeface="Times New Roman" pitchFamily="18" charset="0"/>
        <a:buChar char="–"/>
        <a:defRPr sz="1400">
          <a:solidFill>
            <a:schemeClr val="tx1"/>
          </a:solidFill>
          <a:latin typeface="+mn-lt"/>
        </a:defRPr>
      </a:lvl2pPr>
      <a:lvl3pPr marL="695325" indent="-247650" algn="l" rtl="0" eaLnBrk="0" fontAlgn="base" hangingPunct="0">
        <a:spcBef>
          <a:spcPct val="20000"/>
        </a:spcBef>
        <a:spcAft>
          <a:spcPct val="0"/>
        </a:spcAft>
        <a:buClr>
          <a:srgbClr val="000099"/>
        </a:buClr>
        <a:buFont typeface="Arial" charset="0"/>
        <a:buChar char="»"/>
        <a:defRPr sz="1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336600"/>
        </a:buClr>
        <a:buFont typeface="Arial" charset="0"/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9999"/>
        </a:buClr>
        <a:buChar char="•"/>
        <a:defRPr sz="1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009999"/>
        </a:buClr>
        <a:buChar char="•"/>
        <a:defRPr sz="1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009999"/>
        </a:buClr>
        <a:buChar char="•"/>
        <a:defRPr sz="1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009999"/>
        </a:buClr>
        <a:buChar char="•"/>
        <a:defRPr sz="1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009999"/>
        </a:buClr>
        <a:buChar char="•"/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3"/>
          <p:cNvSpPr>
            <a:spLocks noGrp="1" noChangeArrowheads="1"/>
          </p:cNvSpPr>
          <p:nvPr>
            <p:ph type="title"/>
          </p:nvPr>
        </p:nvSpPr>
        <p:spPr bwMode="white">
          <a:xfrm>
            <a:off x="238125" y="128588"/>
            <a:ext cx="6946900" cy="73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3251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238125" y="1295400"/>
            <a:ext cx="8302625" cy="5057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New text level 1</a:t>
            </a:r>
          </a:p>
          <a:p>
            <a:pPr lvl="1"/>
            <a:r>
              <a:rPr lang="en-US" smtClean="0"/>
              <a:t>Level 2</a:t>
            </a:r>
          </a:p>
          <a:p>
            <a:pPr lvl="2"/>
            <a:r>
              <a:rPr lang="en-US" smtClean="0"/>
              <a:t>Level 3</a:t>
            </a:r>
          </a:p>
          <a:p>
            <a:pPr lvl="2"/>
            <a:endParaRPr lang="en-US" smtClean="0"/>
          </a:p>
        </p:txBody>
      </p:sp>
      <p:sp>
        <p:nvSpPr>
          <p:cNvPr id="600071" name="Line 7"/>
          <p:cNvSpPr>
            <a:spLocks noChangeShapeType="1"/>
          </p:cNvSpPr>
          <p:nvPr/>
        </p:nvSpPr>
        <p:spPr bwMode="auto">
          <a:xfrm>
            <a:off x="0" y="884238"/>
            <a:ext cx="9144000" cy="0"/>
          </a:xfrm>
          <a:prstGeom prst="line">
            <a:avLst/>
          </a:prstGeom>
          <a:noFill/>
          <a:ln w="19050">
            <a:solidFill>
              <a:srgbClr val="003399"/>
            </a:solidFill>
            <a:round/>
            <a:headEnd/>
            <a:tailEnd/>
          </a:ln>
          <a:effectLst/>
        </p:spPr>
        <p:txBody>
          <a:bodyPr/>
          <a:lstStyle/>
          <a:p>
            <a:pPr algn="ctr">
              <a:spcBef>
                <a:spcPct val="20000"/>
              </a:spcBef>
              <a:buFontTx/>
              <a:buChar char="•"/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00072" name="Text Box 8"/>
          <p:cNvSpPr txBox="1">
            <a:spLocks noChangeArrowheads="1"/>
          </p:cNvSpPr>
          <p:nvPr/>
        </p:nvSpPr>
        <p:spPr bwMode="auto">
          <a:xfrm>
            <a:off x="4364038" y="6646863"/>
            <a:ext cx="307975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fld id="{704FBB27-B56B-40C6-B628-3A003B737C4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53254" name="Picture 7" descr="MaineCare"/>
          <p:cNvPicPr>
            <a:picLocks noChangeAspect="1" noChangeArrowheads="1"/>
          </p:cNvPicPr>
          <p:nvPr/>
        </p:nvPicPr>
        <p:blipFill>
          <a:blip r:embed="rId19"/>
          <a:srcRect b="12341"/>
          <a:stretch>
            <a:fillRect/>
          </a:stretch>
        </p:blipFill>
        <p:spPr bwMode="auto">
          <a:xfrm>
            <a:off x="7232650" y="138113"/>
            <a:ext cx="185578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8386413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2" r:id="rId1"/>
    <p:sldLayoutId id="2147483933" r:id="rId2"/>
    <p:sldLayoutId id="2147483934" r:id="rId3"/>
    <p:sldLayoutId id="2147483935" r:id="rId4"/>
    <p:sldLayoutId id="2147483936" r:id="rId5"/>
    <p:sldLayoutId id="2147483937" r:id="rId6"/>
    <p:sldLayoutId id="2147483938" r:id="rId7"/>
    <p:sldLayoutId id="2147483939" r:id="rId8"/>
    <p:sldLayoutId id="2147483940" r:id="rId9"/>
    <p:sldLayoutId id="2147483941" r:id="rId10"/>
    <p:sldLayoutId id="2147483942" r:id="rId11"/>
    <p:sldLayoutId id="2147483943" r:id="rId12"/>
    <p:sldLayoutId id="2147483944" r:id="rId13"/>
    <p:sldLayoutId id="2147483945" r:id="rId14"/>
    <p:sldLayoutId id="2147483946" r:id="rId15"/>
    <p:sldLayoutId id="2147483947" r:id="rId16"/>
    <p:sldLayoutId id="2147483948" r:id="rId17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Arial" charset="0"/>
          <a:cs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Arial" charset="0"/>
          <a:cs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Arial" charset="0"/>
          <a:cs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Arial" charset="0"/>
          <a:cs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Arial" charset="0"/>
          <a:cs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Arial" charset="0"/>
          <a:cs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Arial" charset="0"/>
          <a:cs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Arial" charset="0"/>
          <a:cs typeface="Times New Roman" pitchFamily="18" charset="0"/>
        </a:defRPr>
      </a:lvl9pPr>
    </p:titleStyle>
    <p:bodyStyle>
      <a:lvl1pPr marL="180975" indent="-180975" algn="l" rtl="0" eaLnBrk="0" fontAlgn="base" hangingPunct="0">
        <a:spcBef>
          <a:spcPct val="20000"/>
        </a:spcBef>
        <a:spcAft>
          <a:spcPct val="0"/>
        </a:spcAft>
        <a:buClr>
          <a:srgbClr val="000099"/>
        </a:buClr>
        <a:buChar char="•"/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428625" indent="-228600" algn="l" rtl="0" eaLnBrk="0" fontAlgn="base" hangingPunct="0">
        <a:spcBef>
          <a:spcPct val="20000"/>
        </a:spcBef>
        <a:spcAft>
          <a:spcPct val="0"/>
        </a:spcAft>
        <a:buClr>
          <a:srgbClr val="000099"/>
        </a:buClr>
        <a:buFont typeface="Times New Roman" pitchFamily="18" charset="0"/>
        <a:buChar char="–"/>
        <a:defRPr sz="1400">
          <a:solidFill>
            <a:schemeClr val="tx1"/>
          </a:solidFill>
          <a:latin typeface="+mn-lt"/>
        </a:defRPr>
      </a:lvl2pPr>
      <a:lvl3pPr marL="695325" indent="-247650" algn="l" rtl="0" eaLnBrk="0" fontAlgn="base" hangingPunct="0">
        <a:spcBef>
          <a:spcPct val="20000"/>
        </a:spcBef>
        <a:spcAft>
          <a:spcPct val="0"/>
        </a:spcAft>
        <a:buClr>
          <a:srgbClr val="000099"/>
        </a:buClr>
        <a:buFont typeface="Arial" charset="0"/>
        <a:buChar char="»"/>
        <a:defRPr sz="1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336600"/>
        </a:buClr>
        <a:buFont typeface="Arial" charset="0"/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9999"/>
        </a:buClr>
        <a:buChar char="•"/>
        <a:defRPr sz="1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009999"/>
        </a:buClr>
        <a:buChar char="•"/>
        <a:defRPr sz="1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009999"/>
        </a:buClr>
        <a:buChar char="•"/>
        <a:defRPr sz="1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009999"/>
        </a:buClr>
        <a:buChar char="•"/>
        <a:defRPr sz="1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009999"/>
        </a:buClr>
        <a:buChar char="•"/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title"/>
          </p:nvPr>
        </p:nvSpPr>
        <p:spPr bwMode="white">
          <a:xfrm>
            <a:off x="238125" y="128588"/>
            <a:ext cx="6946900" cy="73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238125" y="1295400"/>
            <a:ext cx="8302625" cy="5057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New text level 1</a:t>
            </a:r>
          </a:p>
          <a:p>
            <a:pPr lvl="1"/>
            <a:r>
              <a:rPr lang="en-US" smtClean="0"/>
              <a:t>Level 2</a:t>
            </a:r>
          </a:p>
          <a:p>
            <a:pPr lvl="2"/>
            <a:r>
              <a:rPr lang="en-US" smtClean="0"/>
              <a:t>Level 3</a:t>
            </a:r>
          </a:p>
          <a:p>
            <a:pPr lvl="2"/>
            <a:endParaRPr lang="en-US" smtClean="0"/>
          </a:p>
        </p:txBody>
      </p:sp>
      <p:sp>
        <p:nvSpPr>
          <p:cNvPr id="600071" name="Line 7"/>
          <p:cNvSpPr>
            <a:spLocks noChangeShapeType="1"/>
          </p:cNvSpPr>
          <p:nvPr/>
        </p:nvSpPr>
        <p:spPr bwMode="auto">
          <a:xfrm>
            <a:off x="0" y="884238"/>
            <a:ext cx="9144000" cy="0"/>
          </a:xfrm>
          <a:prstGeom prst="line">
            <a:avLst/>
          </a:prstGeom>
          <a:noFill/>
          <a:ln w="19050">
            <a:solidFill>
              <a:srgbClr val="003399"/>
            </a:solidFill>
            <a:round/>
            <a:headEnd/>
            <a:tailEnd/>
          </a:ln>
          <a:effectLst/>
        </p:spPr>
        <p:txBody>
          <a:bodyPr/>
          <a:lstStyle/>
          <a:p>
            <a:pPr algn="ctr">
              <a:spcBef>
                <a:spcPct val="20000"/>
              </a:spcBef>
              <a:buFontTx/>
              <a:buChar char="•"/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00072" name="Text Box 8"/>
          <p:cNvSpPr txBox="1">
            <a:spLocks noChangeArrowheads="1"/>
          </p:cNvSpPr>
          <p:nvPr/>
        </p:nvSpPr>
        <p:spPr bwMode="auto">
          <a:xfrm>
            <a:off x="4364038" y="6646863"/>
            <a:ext cx="307975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fld id="{C7DE3F8F-F49B-42BC-BD1D-4F26CED0BDB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1030" name="Picture 7" descr="MaineCare"/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341"/>
          <a:stretch>
            <a:fillRect/>
          </a:stretch>
        </p:blipFill>
        <p:spPr bwMode="auto">
          <a:xfrm>
            <a:off x="7232650" y="138113"/>
            <a:ext cx="185578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218400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86" r:id="rId1"/>
    <p:sldLayoutId id="2147483987" r:id="rId2"/>
    <p:sldLayoutId id="2147483988" r:id="rId3"/>
    <p:sldLayoutId id="2147483989" r:id="rId4"/>
    <p:sldLayoutId id="2147483990" r:id="rId5"/>
    <p:sldLayoutId id="2147483991" r:id="rId6"/>
    <p:sldLayoutId id="2147483992" r:id="rId7"/>
    <p:sldLayoutId id="2147483993" r:id="rId8"/>
    <p:sldLayoutId id="2147483994" r:id="rId9"/>
    <p:sldLayoutId id="2147483995" r:id="rId10"/>
    <p:sldLayoutId id="2147483996" r:id="rId11"/>
    <p:sldLayoutId id="2147483997" r:id="rId12"/>
    <p:sldLayoutId id="2147483998" r:id="rId13"/>
    <p:sldLayoutId id="2147483999" r:id="rId14"/>
    <p:sldLayoutId id="2147484000" r:id="rId15"/>
    <p:sldLayoutId id="2147484001" r:id="rId16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Arial" charset="0"/>
          <a:cs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Arial" charset="0"/>
          <a:cs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Arial" charset="0"/>
          <a:cs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Arial" charset="0"/>
          <a:cs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Arial" charset="0"/>
          <a:cs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Arial" charset="0"/>
          <a:cs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Arial" charset="0"/>
          <a:cs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Arial" charset="0"/>
          <a:cs typeface="Times New Roman" pitchFamily="18" charset="0"/>
        </a:defRPr>
      </a:lvl9pPr>
    </p:titleStyle>
    <p:bodyStyle>
      <a:lvl1pPr marL="180975" indent="-180975" algn="l" rtl="0" eaLnBrk="0" fontAlgn="base" hangingPunct="0">
        <a:spcBef>
          <a:spcPct val="20000"/>
        </a:spcBef>
        <a:spcAft>
          <a:spcPct val="0"/>
        </a:spcAft>
        <a:buClr>
          <a:srgbClr val="000099"/>
        </a:buClr>
        <a:buChar char="•"/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428625" indent="-228600" algn="l" rtl="0" eaLnBrk="0" fontAlgn="base" hangingPunct="0">
        <a:spcBef>
          <a:spcPct val="20000"/>
        </a:spcBef>
        <a:spcAft>
          <a:spcPct val="0"/>
        </a:spcAft>
        <a:buClr>
          <a:srgbClr val="000099"/>
        </a:buClr>
        <a:buFont typeface="Times New Roman" pitchFamily="18" charset="0"/>
        <a:buChar char="–"/>
        <a:defRPr sz="1400">
          <a:solidFill>
            <a:schemeClr val="tx1"/>
          </a:solidFill>
          <a:latin typeface="+mn-lt"/>
        </a:defRPr>
      </a:lvl2pPr>
      <a:lvl3pPr marL="695325" indent="-247650" algn="l" rtl="0" eaLnBrk="0" fontAlgn="base" hangingPunct="0">
        <a:spcBef>
          <a:spcPct val="20000"/>
        </a:spcBef>
        <a:spcAft>
          <a:spcPct val="0"/>
        </a:spcAft>
        <a:buClr>
          <a:srgbClr val="000099"/>
        </a:buClr>
        <a:buFont typeface="Arial" charset="0"/>
        <a:buChar char="»"/>
        <a:defRPr sz="1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336600"/>
        </a:buClr>
        <a:buFont typeface="Arial" charset="0"/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9999"/>
        </a:buClr>
        <a:buChar char="•"/>
        <a:defRPr sz="1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009999"/>
        </a:buClr>
        <a:buChar char="•"/>
        <a:defRPr sz="1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009999"/>
        </a:buClr>
        <a:buChar char="•"/>
        <a:defRPr sz="1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009999"/>
        </a:buClr>
        <a:buChar char="•"/>
        <a:defRPr sz="1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009999"/>
        </a:buClr>
        <a:buChar char="•"/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title"/>
          </p:nvPr>
        </p:nvSpPr>
        <p:spPr bwMode="white">
          <a:xfrm>
            <a:off x="238125" y="128588"/>
            <a:ext cx="6946900" cy="73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238125" y="1295400"/>
            <a:ext cx="8302625" cy="5057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New text level 1</a:t>
            </a:r>
          </a:p>
          <a:p>
            <a:pPr lvl="1"/>
            <a:r>
              <a:rPr lang="en-US" smtClean="0"/>
              <a:t>Level 2</a:t>
            </a:r>
          </a:p>
          <a:p>
            <a:pPr lvl="2"/>
            <a:r>
              <a:rPr lang="en-US" smtClean="0"/>
              <a:t>Level 3</a:t>
            </a:r>
          </a:p>
          <a:p>
            <a:pPr lvl="2"/>
            <a:endParaRPr lang="en-US" smtClean="0"/>
          </a:p>
        </p:txBody>
      </p:sp>
      <p:sp>
        <p:nvSpPr>
          <p:cNvPr id="600071" name="Line 7"/>
          <p:cNvSpPr>
            <a:spLocks noChangeShapeType="1"/>
          </p:cNvSpPr>
          <p:nvPr/>
        </p:nvSpPr>
        <p:spPr bwMode="auto">
          <a:xfrm>
            <a:off x="0" y="884238"/>
            <a:ext cx="9144000" cy="0"/>
          </a:xfrm>
          <a:prstGeom prst="line">
            <a:avLst/>
          </a:prstGeom>
          <a:noFill/>
          <a:ln w="19050">
            <a:solidFill>
              <a:srgbClr val="003399"/>
            </a:solidFill>
            <a:round/>
            <a:headEnd/>
            <a:tailEnd/>
          </a:ln>
          <a:effectLst/>
        </p:spPr>
        <p:txBody>
          <a:bodyPr/>
          <a:lstStyle/>
          <a:p>
            <a:pPr algn="ctr">
              <a:spcBef>
                <a:spcPct val="20000"/>
              </a:spcBef>
              <a:buFontTx/>
              <a:buChar char="•"/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00072" name="Text Box 8"/>
          <p:cNvSpPr txBox="1">
            <a:spLocks noChangeArrowheads="1"/>
          </p:cNvSpPr>
          <p:nvPr/>
        </p:nvSpPr>
        <p:spPr bwMode="auto">
          <a:xfrm>
            <a:off x="4364038" y="6646863"/>
            <a:ext cx="307975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fld id="{E347DA1B-7033-4ACB-B3BD-D35522FEA73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1030" name="Picture 7" descr="MaineCare"/>
          <p:cNvPicPr>
            <a:picLocks noChangeAspect="1" noChangeArrowheads="1"/>
          </p:cNvPicPr>
          <p:nvPr/>
        </p:nvPicPr>
        <p:blipFill>
          <a:blip r:embed="rId18"/>
          <a:srcRect b="12341"/>
          <a:stretch>
            <a:fillRect/>
          </a:stretch>
        </p:blipFill>
        <p:spPr bwMode="auto">
          <a:xfrm>
            <a:off x="7232650" y="138113"/>
            <a:ext cx="185578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0601987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03" r:id="rId1"/>
    <p:sldLayoutId id="2147484004" r:id="rId2"/>
    <p:sldLayoutId id="2147484005" r:id="rId3"/>
    <p:sldLayoutId id="2147484006" r:id="rId4"/>
    <p:sldLayoutId id="2147484007" r:id="rId5"/>
    <p:sldLayoutId id="2147484008" r:id="rId6"/>
    <p:sldLayoutId id="2147484009" r:id="rId7"/>
    <p:sldLayoutId id="2147484010" r:id="rId8"/>
    <p:sldLayoutId id="2147484011" r:id="rId9"/>
    <p:sldLayoutId id="2147484012" r:id="rId10"/>
    <p:sldLayoutId id="2147484013" r:id="rId11"/>
    <p:sldLayoutId id="2147484014" r:id="rId12"/>
    <p:sldLayoutId id="2147484015" r:id="rId13"/>
    <p:sldLayoutId id="2147484016" r:id="rId14"/>
    <p:sldLayoutId id="2147484017" r:id="rId15"/>
    <p:sldLayoutId id="2147484018" r:id="rId16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Arial" charset="0"/>
          <a:cs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Arial" charset="0"/>
          <a:cs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Arial" charset="0"/>
          <a:cs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Arial" charset="0"/>
          <a:cs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Arial" charset="0"/>
          <a:cs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Arial" charset="0"/>
          <a:cs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Arial" charset="0"/>
          <a:cs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Arial" charset="0"/>
          <a:cs typeface="Times New Roman" pitchFamily="18" charset="0"/>
        </a:defRPr>
      </a:lvl9pPr>
    </p:titleStyle>
    <p:bodyStyle>
      <a:lvl1pPr marL="180975" indent="-180975" algn="l" rtl="0" eaLnBrk="0" fontAlgn="base" hangingPunct="0">
        <a:spcBef>
          <a:spcPct val="20000"/>
        </a:spcBef>
        <a:spcAft>
          <a:spcPct val="0"/>
        </a:spcAft>
        <a:buClr>
          <a:srgbClr val="000099"/>
        </a:buClr>
        <a:buChar char="•"/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428625" indent="-228600" algn="l" rtl="0" eaLnBrk="0" fontAlgn="base" hangingPunct="0">
        <a:spcBef>
          <a:spcPct val="20000"/>
        </a:spcBef>
        <a:spcAft>
          <a:spcPct val="0"/>
        </a:spcAft>
        <a:buClr>
          <a:srgbClr val="000099"/>
        </a:buClr>
        <a:buFont typeface="Times New Roman" pitchFamily="18" charset="0"/>
        <a:buChar char="–"/>
        <a:defRPr sz="1400">
          <a:solidFill>
            <a:schemeClr val="tx1"/>
          </a:solidFill>
          <a:latin typeface="+mn-lt"/>
        </a:defRPr>
      </a:lvl2pPr>
      <a:lvl3pPr marL="695325" indent="-247650" algn="l" rtl="0" eaLnBrk="0" fontAlgn="base" hangingPunct="0">
        <a:spcBef>
          <a:spcPct val="20000"/>
        </a:spcBef>
        <a:spcAft>
          <a:spcPct val="0"/>
        </a:spcAft>
        <a:buClr>
          <a:srgbClr val="000099"/>
        </a:buClr>
        <a:buFont typeface="Arial" charset="0"/>
        <a:buChar char="»"/>
        <a:defRPr sz="1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336600"/>
        </a:buClr>
        <a:buFont typeface="Arial" charset="0"/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9999"/>
        </a:buClr>
        <a:buChar char="•"/>
        <a:defRPr sz="1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009999"/>
        </a:buClr>
        <a:buChar char="•"/>
        <a:defRPr sz="1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009999"/>
        </a:buClr>
        <a:buChar char="•"/>
        <a:defRPr sz="1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009999"/>
        </a:buClr>
        <a:buChar char="•"/>
        <a:defRPr sz="1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009999"/>
        </a:buClr>
        <a:buChar char="•"/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ine.gov/dhhs/oms/vbp/accountable.html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aine.gov/dhhs/oms/vbp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400175" y="2786063"/>
            <a:ext cx="7380288" cy="2019300"/>
          </a:xfrm>
        </p:spPr>
        <p:txBody>
          <a:bodyPr/>
          <a:lstStyle/>
          <a:p>
            <a:pPr eaLnBrk="1" hangingPunct="1"/>
            <a:r>
              <a:rPr lang="en-US" dirty="0" smtClean="0"/>
              <a:t>MaineCare</a:t>
            </a:r>
          </a:p>
          <a:p>
            <a:pPr eaLnBrk="1" hangingPunct="1"/>
            <a:endParaRPr lang="en-US" sz="2000" dirty="0" smtClean="0"/>
          </a:p>
          <a:p>
            <a:pPr eaLnBrk="1" hangingPunct="1"/>
            <a:r>
              <a:rPr lang="en-US" sz="2000" dirty="0" smtClean="0"/>
              <a:t>Accountable Communities Initiative</a:t>
            </a:r>
          </a:p>
          <a:p>
            <a:pPr eaLnBrk="1" hangingPunct="1"/>
            <a:r>
              <a:rPr lang="en-US" sz="2000" dirty="0" smtClean="0"/>
              <a:t>SIM Payment Reform Subcommittee</a:t>
            </a:r>
          </a:p>
        </p:txBody>
      </p:sp>
      <p:sp>
        <p:nvSpPr>
          <p:cNvPr id="1478663" name="Text Box 7"/>
          <p:cNvSpPr txBox="1">
            <a:spLocks noChangeArrowheads="1"/>
          </p:cNvSpPr>
          <p:nvPr/>
        </p:nvSpPr>
        <p:spPr bwMode="auto">
          <a:xfrm>
            <a:off x="1314450" y="4860925"/>
            <a:ext cx="7543800" cy="17666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prstShdw prst="shdw18" dist="17961" dir="135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 dirty="0" smtClean="0"/>
              <a:t>November 12, 2013</a:t>
            </a:r>
          </a:p>
          <a:p>
            <a:pPr>
              <a:spcBef>
                <a:spcPct val="50000"/>
              </a:spcBef>
              <a:defRPr/>
            </a:pPr>
            <a:endParaRPr lang="en-US" sz="2000" b="1" dirty="0"/>
          </a:p>
          <a:p>
            <a:pPr lvl="0" eaLnBrk="0" hangingPunct="0">
              <a:spcBef>
                <a:spcPct val="20000"/>
              </a:spcBef>
              <a:buClr>
                <a:srgbClr val="000099"/>
              </a:buClr>
            </a:pPr>
            <a:r>
              <a:rPr lang="en-US" sz="2400" kern="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  <a:hlinkClick r:id="rId3"/>
              </a:rPr>
              <a:t>http://www.maine.gov/dhhs/oms/vbp/accountable.html</a:t>
            </a:r>
            <a:endParaRPr lang="en-US" sz="2400" kern="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>
              <a:spcBef>
                <a:spcPct val="50000"/>
              </a:spcBef>
              <a:defRPr/>
            </a:pPr>
            <a:endParaRPr lang="en-US" sz="2000" b="1" dirty="0"/>
          </a:p>
        </p:txBody>
      </p:sp>
      <p:sp>
        <p:nvSpPr>
          <p:cNvPr id="4100" name="Line 8"/>
          <p:cNvSpPr>
            <a:spLocks noChangeShapeType="1"/>
          </p:cNvSpPr>
          <p:nvPr/>
        </p:nvSpPr>
        <p:spPr bwMode="auto">
          <a:xfrm>
            <a:off x="1398588" y="4479925"/>
            <a:ext cx="6769100" cy="0"/>
          </a:xfrm>
          <a:prstGeom prst="line">
            <a:avLst/>
          </a:prstGeom>
          <a:noFill/>
          <a:ln w="28575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6754" y="903384"/>
            <a:ext cx="8725309" cy="722216"/>
          </a:xfrm>
        </p:spPr>
        <p:txBody>
          <a:bodyPr/>
          <a:lstStyle/>
          <a:p>
            <a:pPr marL="0" indent="-47625">
              <a:buFontTx/>
              <a:buNone/>
              <a:defRPr/>
            </a:pPr>
            <a:r>
              <a:rPr lang="en-US" sz="2000" dirty="0" smtClean="0">
                <a:latin typeface="Calibri" pitchFamily="34" charset="0"/>
                <a:cs typeface="Calibri" pitchFamily="34" charset="0"/>
              </a:rPr>
              <a:t>Accountable 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Communities must 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be accountable for the cost of all 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“core” services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.  AC’s need not directly provide all services.</a:t>
            </a:r>
          </a:p>
          <a:p>
            <a:pPr marL="0" indent="-47625">
              <a:buFontTx/>
              <a:buNone/>
              <a:defRPr/>
            </a:pPr>
            <a:r>
              <a:rPr lang="en-US" sz="2000" dirty="0" smtClean="0">
                <a:latin typeface="Calibri" pitchFamily="34" charset="0"/>
                <a:cs typeface="Calibri" pitchFamily="34" charset="0"/>
              </a:rPr>
              <a:t> </a:t>
            </a:r>
            <a:endParaRPr lang="en-US" sz="2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 bwMode="white">
          <a:xfrm>
            <a:off x="238124" y="128588"/>
            <a:ext cx="7198995" cy="73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l" eaLnBrk="0" hangingPunct="0">
              <a:spcBef>
                <a:spcPct val="0"/>
              </a:spcBef>
              <a:buFontTx/>
              <a:buNone/>
              <a:defRPr/>
            </a:pPr>
            <a:r>
              <a:rPr lang="en-US" sz="2600" b="1" kern="0" dirty="0" smtClean="0">
                <a:solidFill>
                  <a:srgbClr val="000000"/>
                </a:solidFill>
                <a:latin typeface="Arial"/>
                <a:cs typeface="Times New Roman"/>
              </a:rPr>
              <a:t>“</a:t>
            </a:r>
            <a:r>
              <a:rPr lang="en-US" sz="2600" b="1" kern="0" dirty="0">
                <a:solidFill>
                  <a:srgbClr val="000000"/>
                </a:solidFill>
                <a:latin typeface="Arial"/>
                <a:cs typeface="Times New Roman"/>
              </a:rPr>
              <a:t>Core” </a:t>
            </a:r>
            <a:r>
              <a:rPr lang="en-US" sz="2600" b="1" kern="0" dirty="0" smtClean="0">
                <a:solidFill>
                  <a:srgbClr val="000000"/>
                </a:solidFill>
                <a:latin typeface="Arial"/>
                <a:cs typeface="Times New Roman"/>
              </a:rPr>
              <a:t>Services for Inclusion in TCOC</a:t>
            </a:r>
            <a:endParaRPr lang="en-US" sz="2600" b="1" kern="0" dirty="0">
              <a:solidFill>
                <a:srgbClr val="000000"/>
              </a:solidFill>
              <a:latin typeface="Arial"/>
              <a:cs typeface="Times New Roman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6502240"/>
              </p:ext>
            </p:extLst>
          </p:nvPr>
        </p:nvGraphicFramePr>
        <p:xfrm>
          <a:off x="85724" y="1571625"/>
          <a:ext cx="8972550" cy="5120061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4486275"/>
                <a:gridCol w="4486275"/>
              </a:tblGrid>
              <a:tr h="38266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kern="1200" noProof="0" dirty="0" smtClean="0">
                          <a:effectLst/>
                        </a:rPr>
                        <a:t>Inpatient</a:t>
                      </a:r>
                      <a:endParaRPr lang="en-US" sz="1800" b="0" kern="1200" noProof="0" dirty="0" smtClean="0">
                        <a:solidFill>
                          <a:schemeClr val="dk1"/>
                        </a:solidFill>
                        <a:effectLst/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kern="1200" dirty="0" smtClean="0">
                          <a:effectLst/>
                        </a:rPr>
                        <a:t>Audiology</a:t>
                      </a:r>
                      <a:endParaRPr lang="en-US" sz="1800" b="0" kern="1200" dirty="0" smtClean="0">
                        <a:solidFill>
                          <a:schemeClr val="dk1"/>
                        </a:solidFill>
                        <a:effectLst/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5506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effectLst/>
                        </a:rPr>
                        <a:t>Outpatient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effectLst/>
                        </a:rPr>
                        <a:t>Podiatry</a:t>
                      </a:r>
                      <a:endParaRPr lang="en-US" sz="1800" dirty="0" smtClean="0">
                        <a:effectLst/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550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effectLst/>
                        </a:rPr>
                        <a:t>Physician/ PA/ NP/ CNM</a:t>
                      </a:r>
                      <a:endParaRPr lang="en-US" sz="1800" dirty="0" smtClean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effectLst/>
                        </a:rPr>
                        <a:t>Optometry</a:t>
                      </a:r>
                      <a:endParaRPr lang="en-US" sz="1800" dirty="0" smtClean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69962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effectLst/>
                        </a:rPr>
                        <a:t>FQHC, RHC, Indian Health Services, School Health Centers</a:t>
                      </a:r>
                      <a:endParaRPr lang="en-US" sz="1800" dirty="0" smtClean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effectLst/>
                        </a:rPr>
                        <a:t>Occupational, Physical and Speech Therapy Chiropractic Services</a:t>
                      </a:r>
                      <a:endParaRPr lang="en-US" sz="1800" dirty="0" smtClean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657135">
                <a:tc>
                  <a:txBody>
                    <a:bodyPr/>
                    <a:lstStyle/>
                    <a:p>
                      <a:r>
                        <a:rPr lang="en-US" dirty="0" smtClean="0"/>
                        <a:t>Primary Care Case</a:t>
                      </a:r>
                      <a:r>
                        <a:rPr lang="en-US" baseline="0" dirty="0" smtClean="0"/>
                        <a:t> Management (PCCM), Health Homes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effectLst/>
                        </a:rPr>
                        <a:t>Behavioral Health Services</a:t>
                      </a:r>
                      <a:endParaRPr lang="en-US" sz="1800" dirty="0" smtClean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376593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effectLst/>
                        </a:rPr>
                        <a:t>Pharmacy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effectLst/>
                        </a:rPr>
                        <a:t>Rehabilitative &amp;</a:t>
                      </a:r>
                      <a:r>
                        <a:rPr lang="en-US" sz="1800" baseline="0" dirty="0" smtClean="0">
                          <a:effectLst/>
                        </a:rPr>
                        <a:t> </a:t>
                      </a:r>
                      <a:r>
                        <a:rPr lang="en-US" sz="1800" dirty="0" smtClean="0">
                          <a:effectLst/>
                        </a:rPr>
                        <a:t>Community Support </a:t>
                      </a:r>
                      <a:r>
                        <a:rPr lang="en-US" sz="1800" dirty="0" err="1" smtClean="0">
                          <a:effectLst/>
                        </a:rPr>
                        <a:t>Svcs</a:t>
                      </a:r>
                      <a:endParaRPr lang="en-US" sz="1800" dirty="0" smtClean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375506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effectLst/>
                        </a:rPr>
                        <a:t>Hospice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effectLst/>
                        </a:rPr>
                        <a:t>Inpatient Psychiatric</a:t>
                      </a:r>
                      <a:endParaRPr lang="en-US" sz="1800" dirty="0" smtClean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37550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effectLst/>
                        </a:rPr>
                        <a:t>Home Health</a:t>
                      </a:r>
                      <a:endParaRPr lang="en-US" sz="1800" dirty="0" smtClean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effectLst/>
                        </a:rPr>
                        <a:t>Outpatient Psychiatric</a:t>
                      </a:r>
                      <a:endParaRPr lang="en-US" sz="1800" dirty="0" smtClean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37550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effectLst/>
                        </a:rPr>
                        <a:t>Lab &amp; Imaging </a:t>
                      </a:r>
                      <a:endParaRPr lang="en-US" sz="1800" dirty="0" smtClean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Behavioral Health Homes</a:t>
                      </a:r>
                      <a:endParaRPr lang="en-US" dirty="0"/>
                    </a:p>
                  </a:txBody>
                  <a:tcPr/>
                </a:tc>
              </a:tr>
              <a:tr h="37550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effectLst/>
                        </a:rPr>
                        <a:t>Ambulance</a:t>
                      </a:r>
                      <a:endParaRPr lang="en-US" sz="1800" dirty="0" smtClean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effectLst/>
                        </a:rPr>
                        <a:t>Targeted Case Management</a:t>
                      </a:r>
                      <a:endParaRPr lang="en-US" sz="1800" dirty="0" smtClean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37550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effectLst/>
                        </a:rPr>
                        <a:t>Dialysis</a:t>
                      </a:r>
                      <a:endParaRPr lang="en-US" sz="1800" dirty="0" smtClean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effectLst/>
                        </a:rPr>
                        <a:t>Early Intervention</a:t>
                      </a:r>
                      <a:endParaRPr lang="en-US" sz="1800" dirty="0" smtClean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37550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effectLst/>
                        </a:rPr>
                        <a:t>Durable Medical Equipment</a:t>
                      </a:r>
                      <a:endParaRPr lang="en-US" sz="1800" dirty="0" smtClean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effectLst/>
                        </a:rPr>
                        <a:t>Family Planning</a:t>
                      </a:r>
                      <a:endParaRPr lang="en-US" sz="1800" dirty="0" smtClean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3670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 bwMode="white">
          <a:xfrm>
            <a:off x="238125" y="128588"/>
            <a:ext cx="7199313" cy="73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>
              <a:defRPr/>
            </a:pPr>
            <a:r>
              <a:rPr lang="en-US" sz="2600" b="1" kern="0" dirty="0">
                <a:solidFill>
                  <a:srgbClr val="000000"/>
                </a:solidFill>
                <a:latin typeface="Arial"/>
                <a:cs typeface="Times New Roman"/>
              </a:rPr>
              <a:t>Services Optional </a:t>
            </a:r>
            <a:r>
              <a:rPr lang="en-US" sz="2600" b="1" kern="0" dirty="0" smtClean="0">
                <a:solidFill>
                  <a:srgbClr val="000000"/>
                </a:solidFill>
                <a:latin typeface="Arial"/>
                <a:cs typeface="Times New Roman"/>
              </a:rPr>
              <a:t>for </a:t>
            </a:r>
            <a:r>
              <a:rPr lang="en-US" sz="2600" b="1" kern="0" dirty="0">
                <a:solidFill>
                  <a:srgbClr val="000000"/>
                </a:solidFill>
                <a:latin typeface="Arial"/>
                <a:cs typeface="Times New Roman"/>
              </a:rPr>
              <a:t>Inclusion in TCOC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12583" y="865721"/>
            <a:ext cx="8866523" cy="11541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3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defRPr/>
            </a:pPr>
            <a:r>
              <a:rPr lang="en-US" sz="2000" b="1" i="1" dirty="0">
                <a:solidFill>
                  <a:srgbClr val="2DA2BF"/>
                </a:solidFill>
                <a:latin typeface="Calibri" pitchFamily="34" charset="0"/>
                <a:cs typeface="Calibri" pitchFamily="34" charset="0"/>
              </a:rPr>
              <a:t>Optional </a:t>
            </a:r>
            <a:r>
              <a:rPr lang="en-US" sz="2000" b="1" i="1" dirty="0" smtClean="0">
                <a:solidFill>
                  <a:srgbClr val="2DA2BF"/>
                </a:solidFill>
                <a:latin typeface="Calibri" pitchFamily="34" charset="0"/>
                <a:cs typeface="Calibri" pitchFamily="34" charset="0"/>
              </a:rPr>
              <a:t>Service Costs</a:t>
            </a:r>
            <a:endParaRPr lang="en-US" sz="2000" b="1" i="1" dirty="0">
              <a:solidFill>
                <a:srgbClr val="2DA2BF"/>
              </a:solidFill>
              <a:latin typeface="Calibri" pitchFamily="34" charset="0"/>
              <a:cs typeface="Calibri" pitchFamily="34" charset="0"/>
            </a:endParaRPr>
          </a:p>
          <a:p>
            <a:pPr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defRPr/>
            </a:pPr>
            <a:r>
              <a:rPr lang="en-US" sz="2000" dirty="0">
                <a:solidFill>
                  <a:srgbClr val="000000"/>
                </a:solidFill>
                <a:latin typeface="Calibri" pitchFamily="34" charset="0"/>
                <a:ea typeface="Times New Roman"/>
                <a:cs typeface="Calibri" pitchFamily="34" charset="0"/>
              </a:rPr>
              <a:t>In addition to the core services, </a:t>
            </a:r>
            <a:r>
              <a:rPr lang="en-US" sz="2000" dirty="0" smtClean="0">
                <a:solidFill>
                  <a:srgbClr val="000000"/>
                </a:solidFill>
                <a:latin typeface="Calibri" pitchFamily="34" charset="0"/>
                <a:ea typeface="Times New Roman"/>
                <a:cs typeface="Calibri" pitchFamily="34" charset="0"/>
              </a:rPr>
              <a:t>AC’s may </a:t>
            </a:r>
            <a:r>
              <a:rPr lang="en-US" sz="2000" dirty="0">
                <a:solidFill>
                  <a:srgbClr val="000000"/>
                </a:solidFill>
                <a:latin typeface="Calibri" pitchFamily="34" charset="0"/>
                <a:ea typeface="Times New Roman"/>
                <a:cs typeface="Calibri" pitchFamily="34" charset="0"/>
              </a:rPr>
              <a:t>choose to include the cost of the following services in their TCOC</a:t>
            </a:r>
            <a:r>
              <a:rPr lang="en-US" sz="2000" dirty="0" smtClean="0">
                <a:solidFill>
                  <a:srgbClr val="000000"/>
                </a:solidFill>
                <a:latin typeface="Calibri" pitchFamily="34" charset="0"/>
                <a:ea typeface="Times New Roman"/>
                <a:cs typeface="Calibri" pitchFamily="34" charset="0"/>
              </a:rPr>
              <a:t>:</a:t>
            </a:r>
            <a:endParaRPr lang="en-US" sz="2000" dirty="0">
              <a:solidFill>
                <a:srgbClr val="000000"/>
              </a:solidFill>
              <a:latin typeface="Calibri" pitchFamily="34" charset="0"/>
              <a:ea typeface="Times New Roman"/>
              <a:cs typeface="Calibri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9045739"/>
              </p:ext>
            </p:extLst>
          </p:nvPr>
        </p:nvGraphicFramePr>
        <p:xfrm>
          <a:off x="125725" y="2010358"/>
          <a:ext cx="8853382" cy="480060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8853382"/>
              </a:tblGrid>
              <a:tr h="253900">
                <a:tc>
                  <a:txBody>
                    <a:bodyPr/>
                    <a:lstStyle/>
                    <a:p>
                      <a:r>
                        <a:rPr lang="en-US" sz="2000" b="0" dirty="0" smtClean="0">
                          <a:latin typeface="Calibri" pitchFamily="34" charset="0"/>
                          <a:cs typeface="Calibri" pitchFamily="34" charset="0"/>
                        </a:rPr>
                        <a:t>Dental</a:t>
                      </a:r>
                      <a:endParaRPr lang="en-US" sz="2000" b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3900">
                <a:tc>
                  <a:txBody>
                    <a:bodyPr/>
                    <a:lstStyle/>
                    <a:p>
                      <a:r>
                        <a:rPr kumimoji="0" 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Children’s Private Non-Medical Institution (PNMI)</a:t>
                      </a:r>
                      <a:endParaRPr lang="en-US" sz="2000" kern="1200" dirty="0">
                        <a:solidFill>
                          <a:srgbClr val="000000"/>
                        </a:solidFill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3900">
                <a:tc>
                  <a:txBody>
                    <a:bodyPr/>
                    <a:lstStyle/>
                    <a:p>
                      <a:r>
                        <a:rPr lang="en-US" sz="2000" kern="1200" dirty="0" smtClean="0">
                          <a:latin typeface="Calibri" pitchFamily="34" charset="0"/>
                          <a:cs typeface="Calibri" pitchFamily="34" charset="0"/>
                        </a:rPr>
                        <a:t>Long Term Services &amp; Supports</a:t>
                      </a:r>
                      <a:endParaRPr lang="en-US" sz="2000" kern="1200" dirty="0">
                        <a:solidFill>
                          <a:srgbClr val="000000"/>
                        </a:solidFill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53900"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latin typeface="Calibri" pitchFamily="34" charset="0"/>
                          <a:cs typeface="Calibri" pitchFamily="34" charset="0"/>
                        </a:rPr>
                        <a:t>Home and Community Based waiver services</a:t>
                      </a:r>
                      <a:endParaRPr lang="en-US" sz="2000" dirty="0" smtClean="0">
                        <a:solidFill>
                          <a:srgbClr val="000000"/>
                        </a:solidFill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/>
                </a:tc>
              </a:tr>
              <a:tr h="253900">
                <a:tc>
                  <a:txBody>
                    <a:bodyPr/>
                    <a:lstStyle/>
                    <a:p>
                      <a:pPr lvl="1"/>
                      <a:r>
                        <a:rPr lang="en-US" sz="2000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Nursing Facilities</a:t>
                      </a:r>
                      <a:endParaRPr lang="en-US" sz="20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353426">
                <a:tc>
                  <a:txBody>
                    <a:bodyPr/>
                    <a:lstStyle/>
                    <a:p>
                      <a:pPr lvl="1"/>
                      <a:r>
                        <a:rPr lang="en-US" sz="2000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Intermediate Care Facilities for Individuals with Intellectual Disability (ICF/ MR)</a:t>
                      </a:r>
                      <a:endParaRPr lang="en-US" sz="20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253900">
                <a:tc>
                  <a:txBody>
                    <a:bodyPr/>
                    <a:lstStyle/>
                    <a:p>
                      <a:pPr lvl="1"/>
                      <a:r>
                        <a:rPr lang="en-US" sz="2000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Assisted Living Services</a:t>
                      </a:r>
                      <a:endParaRPr lang="en-US" sz="20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253900">
                <a:tc>
                  <a:txBody>
                    <a:bodyPr/>
                    <a:lstStyle/>
                    <a:p>
                      <a:pPr lvl="1"/>
                      <a:r>
                        <a:rPr lang="en-US" sz="2000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Adult Family Care</a:t>
                      </a:r>
                      <a:endParaRPr lang="en-US" sz="20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253900">
                <a:tc>
                  <a:txBody>
                    <a:bodyPr/>
                    <a:lstStyle/>
                    <a:p>
                      <a:pPr lvl="1"/>
                      <a:r>
                        <a:rPr lang="en-US" sz="2000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Adult Private Duty Nursing</a:t>
                      </a:r>
                      <a:endParaRPr lang="en-US" sz="20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253900">
                <a:tc>
                  <a:txBody>
                    <a:bodyPr/>
                    <a:lstStyle/>
                    <a:p>
                      <a:pPr lvl="1"/>
                      <a:r>
                        <a:rPr lang="en-US" sz="2000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Children's Private Duty Nursing</a:t>
                      </a:r>
                      <a:endParaRPr lang="en-US" sz="20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253900">
                <a:tc>
                  <a:txBody>
                    <a:bodyPr/>
                    <a:lstStyle/>
                    <a:p>
                      <a:pPr lvl="1"/>
                      <a:r>
                        <a:rPr lang="en-US" sz="2000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Personal Care Assistance (PCA)</a:t>
                      </a:r>
                      <a:endParaRPr lang="en-US" sz="20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283196">
                <a:tc>
                  <a:txBody>
                    <a:bodyPr/>
                    <a:lstStyle/>
                    <a:p>
                      <a:pPr marL="457200" marR="0" lvl="1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000" kern="1200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Day Health Services</a:t>
                      </a:r>
                      <a:endParaRPr lang="en-US" sz="2000" kern="1200" dirty="0">
                        <a:solidFill>
                          <a:schemeClr val="dk1"/>
                        </a:solidFill>
                        <a:effectLst/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6295867" y="5891134"/>
            <a:ext cx="2683240" cy="70788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Calibri" pitchFamily="34" charset="0"/>
                <a:cs typeface="Calibri" pitchFamily="34" charset="0"/>
              </a:rPr>
              <a:t>Services, not Members, may be excluded</a:t>
            </a:r>
            <a:endParaRPr lang="en-US" sz="2000" b="1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9262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 bwMode="white">
          <a:xfrm>
            <a:off x="238125" y="128588"/>
            <a:ext cx="7199313" cy="73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>
              <a:defRPr/>
            </a:pPr>
            <a:r>
              <a:rPr lang="en-US" sz="2600" b="1" kern="0" dirty="0">
                <a:solidFill>
                  <a:srgbClr val="000000"/>
                </a:solidFill>
                <a:latin typeface="Arial"/>
                <a:cs typeface="Times New Roman"/>
              </a:rPr>
              <a:t>Services </a:t>
            </a:r>
            <a:r>
              <a:rPr lang="en-US" sz="2600" b="1" kern="0" dirty="0" smtClean="0">
                <a:solidFill>
                  <a:srgbClr val="000000"/>
                </a:solidFill>
                <a:latin typeface="Arial"/>
                <a:cs typeface="Times New Roman"/>
              </a:rPr>
              <a:t>Excluded from TCOC  </a:t>
            </a:r>
            <a:endParaRPr lang="en-US" sz="2600" b="1" kern="0" dirty="0">
              <a:solidFill>
                <a:srgbClr val="000000"/>
              </a:solidFill>
              <a:latin typeface="Arial"/>
              <a:cs typeface="Times New Roman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38125" y="1065746"/>
            <a:ext cx="8604250" cy="8002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3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defRPr/>
            </a:pPr>
            <a:r>
              <a:rPr lang="en-US" sz="2000" b="1" i="1" dirty="0">
                <a:solidFill>
                  <a:srgbClr val="2DA2BF"/>
                </a:solidFill>
                <a:latin typeface="Calibri" pitchFamily="34" charset="0"/>
                <a:cs typeface="Calibri" pitchFamily="34" charset="0"/>
              </a:rPr>
              <a:t>Excluded Services</a:t>
            </a:r>
          </a:p>
          <a:p>
            <a:pPr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defRPr/>
            </a:pPr>
            <a:r>
              <a:rPr lang="en-US" sz="2000" dirty="0">
                <a:solidFill>
                  <a:srgbClr val="000000"/>
                </a:solidFill>
                <a:latin typeface="Calibri"/>
                <a:ea typeface="Times New Roman"/>
                <a:cs typeface="Times New Roman"/>
              </a:rPr>
              <a:t>The following services are excluded from the TCOC calculation</a:t>
            </a:r>
            <a:r>
              <a:rPr lang="en-US" sz="2000" dirty="0" smtClean="0">
                <a:solidFill>
                  <a:srgbClr val="000000"/>
                </a:solidFill>
                <a:latin typeface="Calibri"/>
                <a:ea typeface="Times New Roman"/>
                <a:cs typeface="Times New Roman"/>
              </a:rPr>
              <a:t>:</a:t>
            </a:r>
            <a:endParaRPr lang="en-US" sz="2000" dirty="0">
              <a:solidFill>
                <a:srgbClr val="000000"/>
              </a:solidFill>
              <a:latin typeface="Calibri"/>
              <a:ea typeface="Times New Roman"/>
              <a:cs typeface="Times New Roman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81378" y="5750759"/>
            <a:ext cx="4130675" cy="70788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Services, not Members, may be excluded</a:t>
            </a:r>
            <a:endParaRPr lang="en-US" sz="200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0576640"/>
              </p:ext>
            </p:extLst>
          </p:nvPr>
        </p:nvGraphicFramePr>
        <p:xfrm>
          <a:off x="281378" y="1963091"/>
          <a:ext cx="8604353" cy="228600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4293821"/>
                <a:gridCol w="4310532"/>
              </a:tblGrid>
              <a:tr h="37273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kern="1200" noProof="0" dirty="0" smtClean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Service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Reason for Exclusion</a:t>
                      </a:r>
                    </a:p>
                  </a:txBody>
                  <a:tcPr/>
                </a:tc>
              </a:tr>
              <a:tr h="37273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Private Non-Medical Institutions (non- children’s only)</a:t>
                      </a:r>
                      <a:endParaRPr lang="en-US" sz="2000" b="0" kern="1200" noProof="0" dirty="0" smtClean="0"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kern="1200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Restructuring service</a:t>
                      </a:r>
                      <a:endParaRPr lang="en-US" sz="2000" b="0" kern="1200" dirty="0" smtClean="0">
                        <a:solidFill>
                          <a:schemeClr val="dk1"/>
                        </a:solidFill>
                        <a:effectLst/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</a:tr>
              <a:tr h="33969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Non-Emergency Transportation</a:t>
                      </a:r>
                      <a:endParaRPr lang="en-US" sz="2000" kern="1200" dirty="0"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Separate, capitated system</a:t>
                      </a:r>
                      <a:endParaRPr lang="en-US" sz="2000" dirty="0" smtClean="0">
                        <a:effectLst/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/>
                </a:tc>
              </a:tr>
              <a:tr h="339694">
                <a:tc>
                  <a:txBody>
                    <a:bodyPr/>
                    <a:lstStyle/>
                    <a:p>
                      <a:pPr marL="0" indent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Font typeface="Symbol"/>
                        <a:buNone/>
                        <a:defRPr/>
                      </a:pPr>
                      <a:r>
                        <a:rPr lang="en-US" sz="2000" dirty="0" smtClean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Other Related Conditions Home and Community Based Waiver</a:t>
                      </a:r>
                      <a:endParaRPr lang="en-US" sz="2000" dirty="0">
                        <a:solidFill>
                          <a:srgbClr val="000000"/>
                        </a:solidFill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New service (no cost basis)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60149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Stepwise Attribution Methodology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42901" y="1104900"/>
            <a:ext cx="8096249" cy="410882"/>
          </a:xfrm>
          <a:prstGeom prst="rect">
            <a:avLst/>
          </a:prstGeom>
          <a:solidFill>
            <a:srgbClr val="E7F3F4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42900" lvl="0" indent="-342900" eaLnBrk="0" hangingPunct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>
                <a:srgbClr val="000099"/>
              </a:buClr>
              <a:buFont typeface="+mj-lt"/>
              <a:buAutoNum type="arabicPeriod"/>
            </a:pPr>
            <a:r>
              <a:rPr lang="en-US" sz="1800" kern="0" dirty="0" smtClean="0">
                <a:solidFill>
                  <a:srgbClr val="000000"/>
                </a:solidFill>
                <a:latin typeface="Calibri"/>
                <a:ea typeface="Times New Roman"/>
                <a:cs typeface="Times New Roman"/>
              </a:rPr>
              <a:t>Member has 6 </a:t>
            </a:r>
            <a:r>
              <a:rPr lang="en-US" sz="1800" kern="0" dirty="0" err="1">
                <a:solidFill>
                  <a:srgbClr val="000000"/>
                </a:solidFill>
                <a:latin typeface="Calibri"/>
                <a:ea typeface="Times New Roman"/>
                <a:cs typeface="Times New Roman"/>
              </a:rPr>
              <a:t>mo</a:t>
            </a:r>
            <a:r>
              <a:rPr lang="en-US" sz="1800" kern="0" dirty="0">
                <a:solidFill>
                  <a:srgbClr val="000000"/>
                </a:solidFill>
                <a:latin typeface="Calibri"/>
                <a:ea typeface="Times New Roman"/>
                <a:cs typeface="Times New Roman"/>
              </a:rPr>
              <a:t> continuous eligibility or 9 </a:t>
            </a:r>
            <a:r>
              <a:rPr lang="en-US" sz="1800" kern="0" dirty="0" err="1">
                <a:solidFill>
                  <a:srgbClr val="000000"/>
                </a:solidFill>
                <a:latin typeface="Calibri"/>
                <a:ea typeface="Times New Roman"/>
                <a:cs typeface="Times New Roman"/>
              </a:rPr>
              <a:t>mo</a:t>
            </a:r>
            <a:r>
              <a:rPr lang="en-US" sz="1800" kern="0" dirty="0">
                <a:solidFill>
                  <a:srgbClr val="000000"/>
                </a:solidFill>
                <a:latin typeface="Calibri"/>
                <a:ea typeface="Times New Roman"/>
                <a:cs typeface="Times New Roman"/>
              </a:rPr>
              <a:t> non-continuous eligibility </a:t>
            </a:r>
            <a:r>
              <a:rPr lang="en-US" sz="1800" kern="0" dirty="0" smtClean="0">
                <a:solidFill>
                  <a:srgbClr val="000000"/>
                </a:solidFill>
                <a:latin typeface="Calibri"/>
                <a:ea typeface="Times New Roman"/>
                <a:cs typeface="Times New Roman"/>
              </a:rPr>
              <a:t>?</a:t>
            </a:r>
            <a:endParaRPr lang="en-US" sz="1800" kern="0" dirty="0">
              <a:solidFill>
                <a:srgbClr val="000000"/>
              </a:solidFill>
              <a:latin typeface="Calibri"/>
              <a:ea typeface="Times New Roman"/>
              <a:cs typeface="Times New Roman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42901" y="1957025"/>
            <a:ext cx="8096249" cy="392159"/>
          </a:xfrm>
          <a:prstGeom prst="rect">
            <a:avLst/>
          </a:prstGeom>
          <a:solidFill>
            <a:srgbClr val="E7F3F4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457200" lvl="0" indent="-457200" eaLnBrk="0" hangingPunct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>
                <a:srgbClr val="000099"/>
              </a:buClr>
              <a:buFont typeface="+mj-lt"/>
              <a:buAutoNum type="arabicPeriod" startAt="2"/>
            </a:pPr>
            <a:r>
              <a:rPr lang="en-US" sz="1800" kern="0" dirty="0" smtClean="0">
                <a:solidFill>
                  <a:srgbClr val="000000"/>
                </a:solidFill>
                <a:latin typeface="Calibri"/>
                <a:ea typeface="Times New Roman"/>
                <a:cs typeface="Times New Roman"/>
              </a:rPr>
              <a:t>Member </a:t>
            </a:r>
            <a:r>
              <a:rPr lang="en-US" sz="1800" kern="0" dirty="0">
                <a:solidFill>
                  <a:srgbClr val="000000"/>
                </a:solidFill>
                <a:latin typeface="Calibri"/>
                <a:ea typeface="Times New Roman"/>
                <a:cs typeface="Times New Roman"/>
              </a:rPr>
              <a:t>enrolled in a Health Home practice that is part of an </a:t>
            </a:r>
            <a:r>
              <a:rPr lang="en-US" sz="1800" kern="0" dirty="0" smtClean="0">
                <a:solidFill>
                  <a:srgbClr val="000000"/>
                </a:solidFill>
                <a:latin typeface="Calibri"/>
                <a:ea typeface="Times New Roman"/>
                <a:cs typeface="Times New Roman"/>
              </a:rPr>
              <a:t>AC?</a:t>
            </a:r>
            <a:endParaRPr lang="en-US" sz="1800" kern="0" dirty="0">
              <a:solidFill>
                <a:srgbClr val="000000"/>
              </a:solidFill>
              <a:latin typeface="Calibri"/>
              <a:ea typeface="Times New Roman"/>
              <a:cs typeface="Times New Roman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28700" y="2813604"/>
            <a:ext cx="7410450" cy="1494768"/>
          </a:xfrm>
          <a:prstGeom prst="rect">
            <a:avLst/>
          </a:prstGeom>
          <a:solidFill>
            <a:srgbClr val="E7F3F4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457200" lvl="0" indent="-457200" eaLnBrk="0" hangingPunct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>
                <a:srgbClr val="000099"/>
              </a:buClr>
              <a:buFont typeface="+mj-lt"/>
              <a:buAutoNum type="arabicPeriod" startAt="3"/>
            </a:pPr>
            <a:r>
              <a:rPr lang="en-US" sz="1800" kern="0" dirty="0" smtClean="0">
                <a:solidFill>
                  <a:srgbClr val="000000"/>
                </a:solidFill>
                <a:latin typeface="Calibri"/>
                <a:ea typeface="Times New Roman"/>
                <a:cs typeface="Times New Roman"/>
              </a:rPr>
              <a:t>Member has </a:t>
            </a:r>
            <a:r>
              <a:rPr lang="en-US" sz="1800" kern="0" dirty="0">
                <a:solidFill>
                  <a:srgbClr val="000000"/>
                </a:solidFill>
                <a:latin typeface="Calibri"/>
                <a:ea typeface="Times New Roman"/>
                <a:cs typeface="Times New Roman"/>
              </a:rPr>
              <a:t>a plurality of primary care visits with a primary care provider that is part of an </a:t>
            </a:r>
            <a:r>
              <a:rPr lang="en-US" sz="1800" kern="0" dirty="0" smtClean="0">
                <a:solidFill>
                  <a:srgbClr val="000000"/>
                </a:solidFill>
                <a:latin typeface="Calibri"/>
                <a:ea typeface="Times New Roman"/>
                <a:cs typeface="Times New Roman"/>
              </a:rPr>
              <a:t>AC?</a:t>
            </a:r>
          </a:p>
          <a:p>
            <a:pPr marL="1047750" lvl="2" indent="-342900" eaLnBrk="0" hangingPunct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>
                <a:srgbClr val="000099"/>
              </a:buClr>
              <a:buFont typeface="Times New Roman" pitchFamily="18" charset="0"/>
              <a:buChar char="–"/>
            </a:pPr>
            <a:r>
              <a:rPr lang="en-US" sz="1800" kern="0" dirty="0">
                <a:solidFill>
                  <a:srgbClr val="000000"/>
                </a:solidFill>
                <a:latin typeface="Calibri"/>
                <a:ea typeface="Times New Roman"/>
                <a:cs typeface="Times New Roman"/>
              </a:rPr>
              <a:t>Evaluation and Management, preventive, and wellness services, Federally Qualified Health Centers, Rural Health Centers 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824041" y="4686266"/>
            <a:ext cx="6615109" cy="729430"/>
          </a:xfrm>
          <a:prstGeom prst="rect">
            <a:avLst/>
          </a:prstGeom>
          <a:solidFill>
            <a:srgbClr val="E7F3F4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457200" lvl="0" indent="-457200" eaLnBrk="0" hangingPunct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>
                <a:srgbClr val="000099"/>
              </a:buClr>
              <a:buFont typeface="+mj-lt"/>
              <a:buAutoNum type="arabicPeriod" startAt="4"/>
            </a:pPr>
            <a:r>
              <a:rPr lang="en-US" sz="1800" kern="0" dirty="0" smtClean="0">
                <a:solidFill>
                  <a:srgbClr val="000000"/>
                </a:solidFill>
                <a:latin typeface="Calibri"/>
                <a:ea typeface="Times New Roman"/>
                <a:cs typeface="Times New Roman"/>
              </a:rPr>
              <a:t>Member has </a:t>
            </a:r>
            <a:r>
              <a:rPr lang="en-US" sz="1800" kern="0" dirty="0">
                <a:solidFill>
                  <a:srgbClr val="000000"/>
                </a:solidFill>
                <a:latin typeface="Calibri"/>
                <a:ea typeface="Times New Roman"/>
                <a:cs typeface="Times New Roman"/>
              </a:rPr>
              <a:t>3 or more ED visits with a hospital that is part of an </a:t>
            </a:r>
            <a:r>
              <a:rPr lang="en-US" sz="1800" kern="0" dirty="0" smtClean="0">
                <a:solidFill>
                  <a:srgbClr val="000000"/>
                </a:solidFill>
                <a:latin typeface="Calibri"/>
                <a:ea typeface="Times New Roman"/>
                <a:cs typeface="Times New Roman"/>
              </a:rPr>
              <a:t>AC?</a:t>
            </a:r>
            <a:endParaRPr lang="en-US" sz="1800" kern="0" dirty="0">
              <a:solidFill>
                <a:srgbClr val="000000"/>
              </a:solidFill>
              <a:latin typeface="Calibri"/>
              <a:ea typeface="Times New Roman"/>
              <a:cs typeface="Times New Roman"/>
            </a:endParaRPr>
          </a:p>
        </p:txBody>
      </p:sp>
      <p:cxnSp>
        <p:nvCxnSpPr>
          <p:cNvPr id="10" name="Straight Arrow Connector 9"/>
          <p:cNvCxnSpPr/>
          <p:nvPr/>
        </p:nvCxnSpPr>
        <p:spPr bwMode="auto">
          <a:xfrm>
            <a:off x="809627" y="1515781"/>
            <a:ext cx="0" cy="441244"/>
          </a:xfrm>
          <a:prstGeom prst="straightConnector1">
            <a:avLst/>
          </a:prstGeom>
          <a:noFill/>
          <a:ln w="9525" cap="flat" cmpd="sng" algn="ctr">
            <a:solidFill>
              <a:srgbClr val="99CC00"/>
            </a:solidFill>
            <a:prstDash val="solid"/>
            <a:round/>
            <a:headEnd type="none" w="med" len="med"/>
            <a:tailEnd type="arrow"/>
          </a:ln>
          <a:effectLst>
            <a:prstShdw prst="shdw18" dist="17961" dir="13500000">
              <a:srgbClr val="99CC00">
                <a:gamma/>
                <a:shade val="60000"/>
                <a:invGamma/>
              </a:srgbClr>
            </a:prstShdw>
          </a:effectLst>
        </p:spPr>
      </p:cxnSp>
      <p:sp>
        <p:nvSpPr>
          <p:cNvPr id="14" name="TextBox 13"/>
          <p:cNvSpPr txBox="1"/>
          <p:nvPr/>
        </p:nvSpPr>
        <p:spPr>
          <a:xfrm>
            <a:off x="809628" y="1517087"/>
            <a:ext cx="50482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YES</a:t>
            </a:r>
            <a:endParaRPr lang="en-US" sz="16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15" name="Straight Arrow Connector 14"/>
          <p:cNvCxnSpPr/>
          <p:nvPr/>
        </p:nvCxnSpPr>
        <p:spPr bwMode="auto">
          <a:xfrm flipH="1">
            <a:off x="809627" y="2349184"/>
            <a:ext cx="1" cy="3862262"/>
          </a:xfrm>
          <a:prstGeom prst="straightConnector1">
            <a:avLst/>
          </a:prstGeom>
          <a:noFill/>
          <a:ln w="9525" cap="flat" cmpd="sng" algn="ctr">
            <a:solidFill>
              <a:srgbClr val="99CC00"/>
            </a:solidFill>
            <a:prstDash val="solid"/>
            <a:round/>
            <a:headEnd type="none" w="med" len="med"/>
            <a:tailEnd type="arrow"/>
          </a:ln>
          <a:effectLst>
            <a:prstShdw prst="shdw18" dist="17961" dir="13500000">
              <a:srgbClr val="99CC00">
                <a:gamma/>
                <a:shade val="60000"/>
                <a:invGamma/>
              </a:srgbClr>
            </a:prstShdw>
          </a:effectLst>
        </p:spPr>
      </p:cxnSp>
      <p:sp>
        <p:nvSpPr>
          <p:cNvPr id="18" name="TextBox 17"/>
          <p:cNvSpPr txBox="1"/>
          <p:nvPr/>
        </p:nvSpPr>
        <p:spPr>
          <a:xfrm>
            <a:off x="809628" y="2367907"/>
            <a:ext cx="50482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YES</a:t>
            </a:r>
            <a:endParaRPr lang="en-US" sz="16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50056" y="6203321"/>
            <a:ext cx="2243142" cy="392159"/>
          </a:xfrm>
          <a:prstGeom prst="rect">
            <a:avLst/>
          </a:prstGeom>
          <a:solidFill>
            <a:srgbClr val="E7F3F4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algn="ctr" eaLnBrk="0" hangingPunct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>
                <a:srgbClr val="000099"/>
              </a:buClr>
            </a:pPr>
            <a:r>
              <a:rPr lang="en-US" sz="1800" kern="0" dirty="0" smtClean="0">
                <a:solidFill>
                  <a:srgbClr val="000000"/>
                </a:solidFill>
                <a:latin typeface="Calibri"/>
                <a:ea typeface="Times New Roman"/>
                <a:cs typeface="Times New Roman"/>
              </a:rPr>
              <a:t>Attributed to AC</a:t>
            </a:r>
            <a:endParaRPr lang="en-US" sz="1800" kern="0" dirty="0">
              <a:solidFill>
                <a:srgbClr val="000000"/>
              </a:solidFill>
              <a:latin typeface="Calibri"/>
              <a:ea typeface="Times New Roman"/>
              <a:cs typeface="Times New Roman"/>
            </a:endParaRPr>
          </a:p>
        </p:txBody>
      </p:sp>
      <p:cxnSp>
        <p:nvCxnSpPr>
          <p:cNvPr id="21" name="Straight Arrow Connector 20"/>
          <p:cNvCxnSpPr/>
          <p:nvPr/>
        </p:nvCxnSpPr>
        <p:spPr bwMode="auto">
          <a:xfrm>
            <a:off x="3848109" y="2349184"/>
            <a:ext cx="2" cy="439732"/>
          </a:xfrm>
          <a:prstGeom prst="straightConnector1">
            <a:avLst/>
          </a:prstGeom>
          <a:noFill/>
          <a:ln w="9525" cap="flat" cmpd="sng" algn="ctr">
            <a:solidFill>
              <a:srgbClr val="99CC00"/>
            </a:solidFill>
            <a:prstDash val="solid"/>
            <a:round/>
            <a:headEnd type="none" w="med" len="med"/>
            <a:tailEnd type="arrow"/>
          </a:ln>
          <a:effectLst>
            <a:prstShdw prst="shdw18" dist="17961" dir="13500000">
              <a:srgbClr val="99CC00">
                <a:gamma/>
                <a:shade val="60000"/>
                <a:invGamma/>
              </a:srgbClr>
            </a:prstShdw>
          </a:effectLst>
        </p:spPr>
      </p:cxnSp>
      <p:sp>
        <p:nvSpPr>
          <p:cNvPr id="22" name="TextBox 21"/>
          <p:cNvSpPr txBox="1"/>
          <p:nvPr/>
        </p:nvSpPr>
        <p:spPr>
          <a:xfrm>
            <a:off x="3886204" y="2358174"/>
            <a:ext cx="50482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NO</a:t>
            </a:r>
            <a:endParaRPr lang="en-US" sz="16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25" name="Straight Arrow Connector 24"/>
          <p:cNvCxnSpPr>
            <a:endCxn id="19" idx="0"/>
          </p:cNvCxnSpPr>
          <p:nvPr/>
        </p:nvCxnSpPr>
        <p:spPr bwMode="auto">
          <a:xfrm flipH="1">
            <a:off x="1571627" y="4289676"/>
            <a:ext cx="1" cy="1913645"/>
          </a:xfrm>
          <a:prstGeom prst="straightConnector1">
            <a:avLst/>
          </a:prstGeom>
          <a:noFill/>
          <a:ln w="9525" cap="flat" cmpd="sng" algn="ctr">
            <a:solidFill>
              <a:srgbClr val="99CC00"/>
            </a:solidFill>
            <a:prstDash val="solid"/>
            <a:round/>
            <a:headEnd type="none" w="med" len="med"/>
            <a:tailEnd type="arrow"/>
          </a:ln>
          <a:effectLst>
            <a:prstShdw prst="shdw18" dist="17961" dir="13500000">
              <a:srgbClr val="99CC00">
                <a:gamma/>
                <a:shade val="60000"/>
                <a:invGamma/>
              </a:srgbClr>
            </a:prstShdw>
          </a:effectLst>
        </p:spPr>
      </p:cxnSp>
      <p:sp>
        <p:nvSpPr>
          <p:cNvPr id="26" name="TextBox 25"/>
          <p:cNvSpPr txBox="1"/>
          <p:nvPr/>
        </p:nvSpPr>
        <p:spPr>
          <a:xfrm>
            <a:off x="1571628" y="4308372"/>
            <a:ext cx="50482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YES</a:t>
            </a:r>
            <a:endParaRPr lang="en-US" sz="16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27" name="Straight Arrow Connector 26"/>
          <p:cNvCxnSpPr/>
          <p:nvPr/>
        </p:nvCxnSpPr>
        <p:spPr bwMode="auto">
          <a:xfrm>
            <a:off x="3867164" y="4298639"/>
            <a:ext cx="1" cy="377894"/>
          </a:xfrm>
          <a:prstGeom prst="straightConnector1">
            <a:avLst/>
          </a:prstGeom>
          <a:noFill/>
          <a:ln w="9525" cap="flat" cmpd="sng" algn="ctr">
            <a:solidFill>
              <a:srgbClr val="99CC00"/>
            </a:solidFill>
            <a:prstDash val="solid"/>
            <a:round/>
            <a:headEnd type="none" w="med" len="med"/>
            <a:tailEnd type="arrow"/>
          </a:ln>
          <a:effectLst>
            <a:prstShdw prst="shdw18" dist="17961" dir="13500000">
              <a:srgbClr val="99CC00">
                <a:gamma/>
                <a:shade val="60000"/>
                <a:invGamma/>
              </a:srgbClr>
            </a:prstShdw>
          </a:effectLst>
        </p:spPr>
      </p:cxnSp>
      <p:sp>
        <p:nvSpPr>
          <p:cNvPr id="28" name="TextBox 27"/>
          <p:cNvSpPr txBox="1"/>
          <p:nvPr/>
        </p:nvSpPr>
        <p:spPr>
          <a:xfrm>
            <a:off x="3886204" y="4298639"/>
            <a:ext cx="50482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NO</a:t>
            </a:r>
            <a:endParaRPr lang="en-US" sz="16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35" name="Straight Arrow Connector 34"/>
          <p:cNvCxnSpPr/>
          <p:nvPr/>
        </p:nvCxnSpPr>
        <p:spPr bwMode="auto">
          <a:xfrm>
            <a:off x="2333629" y="5403444"/>
            <a:ext cx="1" cy="808002"/>
          </a:xfrm>
          <a:prstGeom prst="straightConnector1">
            <a:avLst/>
          </a:prstGeom>
          <a:noFill/>
          <a:ln w="9525" cap="flat" cmpd="sng" algn="ctr">
            <a:solidFill>
              <a:srgbClr val="99CC00"/>
            </a:solidFill>
            <a:prstDash val="solid"/>
            <a:round/>
            <a:headEnd type="none" w="med" len="med"/>
            <a:tailEnd type="arrow"/>
          </a:ln>
          <a:effectLst>
            <a:prstShdw prst="shdw18" dist="17961" dir="13500000">
              <a:srgbClr val="99CC00">
                <a:gamma/>
                <a:shade val="60000"/>
                <a:invGamma/>
              </a:srgbClr>
            </a:prstShdw>
          </a:effectLst>
        </p:spPr>
      </p:cxnSp>
      <p:sp>
        <p:nvSpPr>
          <p:cNvPr id="36" name="TextBox 35"/>
          <p:cNvSpPr txBox="1"/>
          <p:nvPr/>
        </p:nvSpPr>
        <p:spPr>
          <a:xfrm>
            <a:off x="2333629" y="5415696"/>
            <a:ext cx="50482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YES</a:t>
            </a:r>
            <a:endParaRPr lang="en-US" sz="16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3886203" y="5403444"/>
            <a:ext cx="50482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NO</a:t>
            </a:r>
            <a:endParaRPr lang="en-US" sz="16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6700830" y="6211446"/>
            <a:ext cx="2243142" cy="410882"/>
          </a:xfrm>
          <a:prstGeom prst="rect">
            <a:avLst/>
          </a:prstGeom>
          <a:solidFill>
            <a:srgbClr val="E7F3F4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algn="ctr" eaLnBrk="0" hangingPunct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>
                <a:srgbClr val="000099"/>
              </a:buClr>
            </a:pPr>
            <a:r>
              <a:rPr lang="en-US" sz="1800" kern="0" dirty="0" smtClean="0">
                <a:solidFill>
                  <a:srgbClr val="000000"/>
                </a:solidFill>
                <a:latin typeface="Calibri"/>
                <a:ea typeface="Times New Roman"/>
                <a:cs typeface="Times New Roman"/>
              </a:rPr>
              <a:t>NOT Attributed to AC</a:t>
            </a:r>
            <a:endParaRPr lang="en-US" sz="1800" kern="0" dirty="0">
              <a:solidFill>
                <a:srgbClr val="000000"/>
              </a:solidFill>
              <a:latin typeface="Calibri"/>
              <a:ea typeface="Times New Roman"/>
              <a:cs typeface="Times New Roman"/>
            </a:endParaRPr>
          </a:p>
        </p:txBody>
      </p:sp>
      <p:cxnSp>
        <p:nvCxnSpPr>
          <p:cNvPr id="46" name="Elbow Connector 45"/>
          <p:cNvCxnSpPr>
            <a:endCxn id="44" idx="1"/>
          </p:cNvCxnSpPr>
          <p:nvPr/>
        </p:nvCxnSpPr>
        <p:spPr bwMode="auto">
          <a:xfrm>
            <a:off x="3771900" y="5416451"/>
            <a:ext cx="2928930" cy="1000436"/>
          </a:xfrm>
          <a:prstGeom prst="bentConnector3">
            <a:avLst>
              <a:gd name="adj1" fmla="val 1219"/>
            </a:avLst>
          </a:prstGeom>
          <a:noFill/>
          <a:ln w="9525" cap="flat" cmpd="sng" algn="ctr">
            <a:solidFill>
              <a:srgbClr val="99CC00"/>
            </a:solidFill>
            <a:prstDash val="solid"/>
            <a:round/>
            <a:headEnd type="none" w="med" len="med"/>
            <a:tailEnd type="arrow"/>
          </a:ln>
          <a:effectLst>
            <a:prstShdw prst="shdw18" dist="17961" dir="13500000">
              <a:srgbClr val="99CC00">
                <a:gamma/>
                <a:shade val="60000"/>
                <a:invGamma/>
              </a:srgbClr>
            </a:prstShdw>
          </a:effectLst>
        </p:spPr>
      </p:cxnSp>
      <p:sp>
        <p:nvSpPr>
          <p:cNvPr id="54" name="TextBox 53"/>
          <p:cNvSpPr txBox="1"/>
          <p:nvPr/>
        </p:nvSpPr>
        <p:spPr>
          <a:xfrm>
            <a:off x="3886203" y="1517087"/>
            <a:ext cx="50482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NO</a:t>
            </a:r>
            <a:endParaRPr lang="en-US" sz="16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55" name="Elbow Connector 54"/>
          <p:cNvCxnSpPr>
            <a:stCxn id="5" idx="2"/>
          </p:cNvCxnSpPr>
          <p:nvPr/>
        </p:nvCxnSpPr>
        <p:spPr bwMode="auto">
          <a:xfrm rot="16200000" flipH="1">
            <a:off x="4214194" y="1692613"/>
            <a:ext cx="4687539" cy="4333875"/>
          </a:xfrm>
          <a:prstGeom prst="bentConnector3">
            <a:avLst>
              <a:gd name="adj1" fmla="val 4890"/>
            </a:avLst>
          </a:prstGeom>
          <a:noFill/>
          <a:ln w="9525" cap="flat" cmpd="sng" algn="ctr">
            <a:solidFill>
              <a:srgbClr val="99CC00"/>
            </a:solidFill>
            <a:prstDash val="solid"/>
            <a:round/>
            <a:headEnd type="none" w="med" len="med"/>
            <a:tailEnd type="arrow"/>
          </a:ln>
          <a:effectLst>
            <a:prstShdw prst="shdw18" dist="17961" dir="13500000">
              <a:srgbClr val="99CC00">
                <a:gamma/>
                <a:shade val="60000"/>
                <a:invGamma/>
              </a:srgbClr>
            </a:prstShdw>
          </a:effectLst>
        </p:spPr>
      </p:cxnSp>
    </p:spTree>
    <p:extLst>
      <p:ext uri="{BB962C8B-B14F-4D97-AF65-F5344CB8AC3E}">
        <p14:creationId xmlns:p14="http://schemas.microsoft.com/office/powerpoint/2010/main" val="893217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Adjustments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38125" y="1100528"/>
            <a:ext cx="8651875" cy="5057775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>
                <a:latin typeface="Calibri" pitchFamily="34" charset="0"/>
                <a:cs typeface="Calibri" pitchFamily="34" charset="0"/>
              </a:rPr>
              <a:t>In order to calculate the projected benchmark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TCOC, the baseline TCOC amount is adjusted for:</a:t>
            </a:r>
          </a:p>
          <a:p>
            <a:r>
              <a:rPr lang="en-US" sz="2400" dirty="0" smtClean="0">
                <a:latin typeface="Calibri" pitchFamily="34" charset="0"/>
                <a:cs typeface="Calibri" pitchFamily="34" charset="0"/>
              </a:rPr>
              <a:t>Policy changes</a:t>
            </a:r>
          </a:p>
          <a:p>
            <a:r>
              <a:rPr lang="en-US" sz="2400" dirty="0" smtClean="0">
                <a:latin typeface="Calibri" pitchFamily="34" charset="0"/>
                <a:cs typeface="Calibri" pitchFamily="34" charset="0"/>
              </a:rPr>
              <a:t>Trend</a:t>
            </a:r>
          </a:p>
          <a:p>
            <a:r>
              <a:rPr lang="en-US" sz="2400" dirty="0" smtClean="0">
                <a:latin typeface="Calibri" pitchFamily="34" charset="0"/>
                <a:cs typeface="Calibri" pitchFamily="34" charset="0"/>
              </a:rPr>
              <a:t>Risk </a:t>
            </a:r>
          </a:p>
          <a:p>
            <a:pPr marL="0" indent="0">
              <a:buNone/>
            </a:pPr>
            <a:endParaRPr lang="en-US" sz="1200" dirty="0">
              <a:latin typeface="Calibri" pitchFamily="34" charset="0"/>
              <a:cs typeface="Calibri" pitchFamily="34" charset="0"/>
            </a:endParaRPr>
          </a:p>
          <a:p>
            <a:pPr marL="0" indent="0">
              <a:buNone/>
            </a:pPr>
            <a:r>
              <a:rPr lang="en-US" sz="2400" dirty="0" smtClean="0">
                <a:latin typeface="Calibri" pitchFamily="34" charset="0"/>
                <a:cs typeface="Calibri" pitchFamily="34" charset="0"/>
              </a:rPr>
              <a:t>Dollars will be removed above threshold claim caps for members based on AC size.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0895495"/>
              </p:ext>
            </p:extLst>
          </p:nvPr>
        </p:nvGraphicFramePr>
        <p:xfrm>
          <a:off x="367228" y="4386905"/>
          <a:ext cx="8016607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50013"/>
                <a:gridCol w="3066594"/>
              </a:tblGrid>
              <a:tr h="63248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accent2"/>
                          </a:solidFill>
                          <a:latin typeface="Calibri" pitchFamily="34" charset="0"/>
                          <a:cs typeface="Calibri" pitchFamily="34" charset="0"/>
                        </a:rPr>
                        <a:t>Accountable Community Size (Attributed Members)</a:t>
                      </a:r>
                      <a:endParaRPr lang="en-US" sz="2400" dirty="0">
                        <a:solidFill>
                          <a:schemeClr val="accent2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2400" b="1" kern="1200" noProof="0" dirty="0" smtClean="0">
                          <a:solidFill>
                            <a:schemeClr val="accent2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Annual Enrollee TCOC Claims Cap </a:t>
                      </a:r>
                      <a:endParaRPr lang="en-US" sz="2400" b="1" kern="1200" dirty="0">
                        <a:solidFill>
                          <a:schemeClr val="accent2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</a:tr>
              <a:tr h="36643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Small = 1,000-2,000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$50,000</a:t>
                      </a:r>
                    </a:p>
                  </a:txBody>
                  <a:tcPr/>
                </a:tc>
              </a:tr>
              <a:tr h="36643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Medium = 2,000–5,000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$200,000</a:t>
                      </a:r>
                    </a:p>
                  </a:txBody>
                  <a:tcPr/>
                </a:tc>
              </a:tr>
              <a:tr h="36643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Large = 5,000+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$500,000</a:t>
                      </a:r>
                      <a:endParaRPr lang="en-US" sz="2400" dirty="0" smtClean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25225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Feedback to Providers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8125" y="1295400"/>
            <a:ext cx="8302625" cy="3210499"/>
          </a:xfrm>
        </p:spPr>
        <p:txBody>
          <a:bodyPr/>
          <a:lstStyle/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sz="2400" dirty="0">
                <a:solidFill>
                  <a:srgbClr val="000000"/>
                </a:solidFill>
                <a:latin typeface="Calibri"/>
                <a:ea typeface="Times New Roman"/>
                <a:cs typeface="Times New Roman"/>
              </a:rPr>
              <a:t>Reports to Accountable Community providers will include the following: </a:t>
            </a:r>
            <a:endParaRPr lang="en-US" sz="2400" dirty="0">
              <a:latin typeface="Calibri"/>
              <a:ea typeface="Times New Roman"/>
              <a:cs typeface="Times New Roman"/>
            </a:endParaRP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/>
              <a:buChar char=""/>
            </a:pPr>
            <a:r>
              <a:rPr lang="en-US" sz="2400" kern="1200" dirty="0">
                <a:solidFill>
                  <a:srgbClr val="000000"/>
                </a:solidFill>
                <a:latin typeface="Calibri"/>
                <a:ea typeface="Times New Roman"/>
                <a:cs typeface="Times New Roman"/>
              </a:rPr>
              <a:t>Utilization report for high risk members (monthly)</a:t>
            </a:r>
            <a:endParaRPr lang="en-US" sz="2400" dirty="0">
              <a:latin typeface="Calibri"/>
              <a:ea typeface="Times New Roman"/>
              <a:cs typeface="Times New Roman"/>
            </a:endParaRP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/>
              <a:buChar char=""/>
            </a:pPr>
            <a:r>
              <a:rPr lang="en-US" sz="2400" kern="1200" dirty="0">
                <a:solidFill>
                  <a:srgbClr val="000000"/>
                </a:solidFill>
                <a:latin typeface="Calibri"/>
                <a:ea typeface="Times New Roman"/>
                <a:cs typeface="Times New Roman"/>
              </a:rPr>
              <a:t>Attributed member roster (</a:t>
            </a:r>
            <a:r>
              <a:rPr lang="en-US" sz="2400" kern="1200" dirty="0" smtClean="0">
                <a:solidFill>
                  <a:srgbClr val="000000"/>
                </a:solidFill>
                <a:latin typeface="Calibri"/>
                <a:ea typeface="Times New Roman"/>
                <a:cs typeface="Times New Roman"/>
              </a:rPr>
              <a:t>quarterly)</a:t>
            </a:r>
            <a:endParaRPr lang="en-US" sz="2400" dirty="0">
              <a:latin typeface="Calibri"/>
              <a:ea typeface="Times New Roman"/>
              <a:cs typeface="Times New Roman"/>
            </a:endParaRP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/>
              <a:buChar char=""/>
            </a:pPr>
            <a:r>
              <a:rPr lang="en-US" sz="2400" kern="1200" dirty="0">
                <a:solidFill>
                  <a:srgbClr val="000000"/>
                </a:solidFill>
                <a:latin typeface="Calibri"/>
                <a:ea typeface="Times New Roman"/>
                <a:cs typeface="Times New Roman"/>
              </a:rPr>
              <a:t>Actual TCOC compared to benchmark (quarterly)</a:t>
            </a:r>
            <a:endParaRPr lang="en-US" sz="2400" dirty="0">
              <a:latin typeface="Calibri"/>
              <a:ea typeface="Times New Roman"/>
              <a:cs typeface="Times New Roman"/>
            </a:endParaRP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Symbol"/>
              <a:buChar char=""/>
            </a:pPr>
            <a:r>
              <a:rPr lang="en-US" sz="2400" kern="1200" dirty="0">
                <a:solidFill>
                  <a:srgbClr val="000000"/>
                </a:solidFill>
                <a:latin typeface="Calibri"/>
                <a:ea typeface="Times New Roman"/>
                <a:cs typeface="Times New Roman"/>
              </a:rPr>
              <a:t>Claims-based quality performance measures for attributed population (quarterly</a:t>
            </a:r>
            <a:r>
              <a:rPr lang="en-US" sz="2400" kern="1200" dirty="0" smtClean="0">
                <a:solidFill>
                  <a:srgbClr val="000000"/>
                </a:solidFill>
                <a:latin typeface="Calibri"/>
                <a:ea typeface="Times New Roman"/>
                <a:cs typeface="Times New Roman"/>
              </a:rPr>
              <a:t>)</a:t>
            </a:r>
            <a:endParaRPr lang="en-US" sz="2400" dirty="0">
              <a:latin typeface="Calibri"/>
              <a:ea typeface="Times New Roman"/>
              <a:cs typeface="Times New Roman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52540" y="4660135"/>
            <a:ext cx="8295701" cy="156966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 smtClean="0">
                <a:latin typeface="Calibri" pitchFamily="34" charset="0"/>
                <a:cs typeface="Calibri" pitchFamily="34" charset="0"/>
              </a:rPr>
              <a:t>Under the State Innovations Model (SIM) grant, </a:t>
            </a:r>
            <a:r>
              <a:rPr lang="en-US" sz="2400" dirty="0" err="1" smtClean="0">
                <a:latin typeface="Calibri" pitchFamily="34" charset="0"/>
                <a:cs typeface="Calibri" pitchFamily="34" charset="0"/>
              </a:rPr>
              <a:t>HealthInfoNet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 will be providing real-time notifications of Members’ Emergency Department visits and inpatient admissions to provider care managers.</a:t>
            </a:r>
            <a:endParaRPr lang="en-US" sz="24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4593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Quality Framework Team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DHHS</a:t>
            </a:r>
          </a:p>
          <a:p>
            <a:pPr lvl="1"/>
            <a:r>
              <a:rPr lang="en-US" dirty="0" err="1" smtClean="0"/>
              <a:t>MaineCare</a:t>
            </a:r>
            <a:endParaRPr lang="en-US" dirty="0" smtClean="0"/>
          </a:p>
          <a:p>
            <a:pPr lvl="1"/>
            <a:r>
              <a:rPr lang="en-US" dirty="0" smtClean="0"/>
              <a:t>Office of Continuous Quality Improvement</a:t>
            </a:r>
          </a:p>
          <a:p>
            <a:pPr lvl="1"/>
            <a:r>
              <a:rPr lang="en-US" dirty="0" smtClean="0"/>
              <a:t>SAMHS</a:t>
            </a:r>
          </a:p>
          <a:p>
            <a:r>
              <a:rPr lang="en-US" dirty="0" err="1" smtClean="0"/>
              <a:t>HealthInfoNet</a:t>
            </a:r>
            <a:endParaRPr lang="en-US" dirty="0" smtClean="0"/>
          </a:p>
          <a:p>
            <a:r>
              <a:rPr lang="en-US" dirty="0" smtClean="0"/>
              <a:t>Maine Quality Counts</a:t>
            </a:r>
          </a:p>
          <a:p>
            <a:r>
              <a:rPr lang="en-US" dirty="0" smtClean="0"/>
              <a:t>Maine Health Management </a:t>
            </a:r>
            <a:r>
              <a:rPr lang="en-US" dirty="0" err="1" smtClean="0"/>
              <a:t>Coaltion</a:t>
            </a:r>
            <a:endParaRPr lang="en-US" dirty="0" smtClean="0"/>
          </a:p>
          <a:p>
            <a:pPr lvl="1"/>
            <a:r>
              <a:rPr lang="en-US" dirty="0" smtClean="0"/>
              <a:t>Pathways to Excellence (PTE)</a:t>
            </a:r>
          </a:p>
          <a:p>
            <a:pPr lvl="1"/>
            <a:r>
              <a:rPr lang="en-US" dirty="0" smtClean="0"/>
              <a:t>Accountable Care Implementation (ACI)</a:t>
            </a:r>
          </a:p>
          <a:p>
            <a:r>
              <a:rPr lang="en-US" dirty="0" smtClean="0"/>
              <a:t>Aligning Forces for Quality</a:t>
            </a:r>
          </a:p>
          <a:p>
            <a:r>
              <a:rPr lang="en-US" dirty="0" smtClean="0"/>
              <a:t>Muskie</a:t>
            </a:r>
          </a:p>
          <a:p>
            <a:pPr lvl="1"/>
            <a:r>
              <a:rPr lang="en-US" dirty="0" smtClean="0"/>
              <a:t>Improving </a:t>
            </a:r>
            <a:r>
              <a:rPr lang="en-US" dirty="0"/>
              <a:t>Health Outcomes for Children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07054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Criteria for Metric Selection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+mj-lt"/>
              <a:buAutoNum type="arabicPeriod"/>
            </a:pPr>
            <a:r>
              <a:rPr lang="en-US" dirty="0" smtClean="0"/>
              <a:t>Reflective of Medicaid population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Alignment with other measures (Health Homes, Medicare ACO, Improving Health Outcomes for Children (IHOC))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Ease of reporting/ pay for performance </a:t>
            </a:r>
            <a:r>
              <a:rPr lang="en-US" dirty="0" err="1" smtClean="0"/>
              <a:t>vs</a:t>
            </a:r>
            <a:r>
              <a:rPr lang="en-US" dirty="0" smtClean="0"/>
              <a:t> pay for reporting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Current performance on measure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358753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Quality Domains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Patient </a:t>
            </a: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Experience (10%)</a:t>
            </a:r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Care Coordination/ Patient Safety </a:t>
            </a: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(30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%)</a:t>
            </a:r>
          </a:p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Preventive </a:t>
            </a: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Health (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30</a:t>
            </a: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%)</a:t>
            </a:r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/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At Risk </a:t>
            </a: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Populations </a:t>
            </a:r>
            <a:r>
              <a:rPr lang="en-US" sz="2000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30%)</a:t>
            </a:r>
          </a:p>
          <a:p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2000" dirty="0"/>
          </a:p>
        </p:txBody>
      </p:sp>
      <p:sp>
        <p:nvSpPr>
          <p:cNvPr id="4" name="Rectangle 3"/>
          <p:cNvSpPr/>
          <p:nvPr/>
        </p:nvSpPr>
        <p:spPr>
          <a:xfrm>
            <a:off x="323850" y="2903438"/>
            <a:ext cx="8534400" cy="1047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hangingPunc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99"/>
              </a:buClr>
            </a:pPr>
            <a:r>
              <a:rPr lang="en-US" sz="1800" kern="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Selection of Measures: All AC’s will be scored on the same set of 15 core measures.  In addition, each AC must select 4 elective </a:t>
            </a:r>
            <a:r>
              <a:rPr lang="en-US" sz="1800" kern="0" dirty="0" smtClean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measures (out of 7 possible).  </a:t>
            </a:r>
            <a:r>
              <a:rPr lang="en-US" sz="1800" kern="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Additional measures will be used for monitoring and evaluation purposes only.</a:t>
            </a:r>
            <a:endParaRPr lang="en-US" sz="1600" kern="0" dirty="0">
              <a:solidFill>
                <a:srgbClr val="000000"/>
              </a:solidFill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20361794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Quality Measures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5721956"/>
              </p:ext>
            </p:extLst>
          </p:nvPr>
        </p:nvGraphicFramePr>
        <p:xfrm>
          <a:off x="275771" y="1056641"/>
          <a:ext cx="8621486" cy="57554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61755"/>
                <a:gridCol w="2459731"/>
              </a:tblGrid>
              <a:tr h="341911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alibri" pitchFamily="34" charset="0"/>
                          <a:cs typeface="Calibri" pitchFamily="34" charset="0"/>
                        </a:rPr>
                        <a:t>Measure</a:t>
                      </a:r>
                      <a:endParaRPr lang="en-US" sz="18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alibri" pitchFamily="34" charset="0"/>
                          <a:cs typeface="Calibri" pitchFamily="34" charset="0"/>
                        </a:rPr>
                        <a:t>Reporting</a:t>
                      </a:r>
                      <a:endParaRPr lang="en-US" sz="18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90109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Patient</a:t>
                      </a:r>
                      <a:r>
                        <a:rPr kumimoji="0" lang="en-US" sz="18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 </a:t>
                      </a:r>
                      <a:r>
                        <a:rPr kumimoji="0" lang="en-US" sz="1800" b="1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Experience of Care</a:t>
                      </a:r>
                    </a:p>
                    <a:p>
                      <a:pPr marL="180975" marR="0" lvl="0" indent="-18097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Tx/>
                        <a:buFontTx/>
                        <a:buChar char="•"/>
                        <a:tabLst/>
                        <a:defRPr/>
                      </a:pPr>
                      <a:r>
                        <a:rPr kumimoji="0" lang="en-US" sz="1800" b="0" i="0" u="none" strike="noStrike" kern="0" cap="none" spc="0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Clinician and Group Consumer Assessment of Healthcare Providers and Systems</a:t>
                      </a:r>
                      <a:r>
                        <a:rPr lang="en-US" sz="1800" b="0" dirty="0" smtClean="0">
                          <a:solidFill>
                            <a:srgbClr val="444444"/>
                          </a:solidFill>
                          <a:effectLst/>
                          <a:latin typeface="arial"/>
                        </a:rPr>
                        <a:t> (</a:t>
                      </a:r>
                      <a:r>
                        <a:rPr kumimoji="0" lang="en-US" sz="18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CG CAHPS)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dirty="0" smtClean="0">
                          <a:latin typeface="Calibri" pitchFamily="34" charset="0"/>
                          <a:cs typeface="Calibri" pitchFamily="34" charset="0"/>
                        </a:rPr>
                        <a:t>Providers: reporting</a:t>
                      </a:r>
                      <a:r>
                        <a:rPr lang="en-US" sz="1800" baseline="0" dirty="0" smtClean="0">
                          <a:latin typeface="Calibri" pitchFamily="34" charset="0"/>
                          <a:cs typeface="Calibri" pitchFamily="34" charset="0"/>
                        </a:rPr>
                        <a:t> only in first year, all-payer</a:t>
                      </a:r>
                      <a:endParaRPr lang="en-US" sz="18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44204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Care Coordination/ Patient Safety</a:t>
                      </a:r>
                    </a:p>
                    <a:p>
                      <a:pPr marL="180975" marR="0" lvl="0" indent="-18097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Tx/>
                        <a:buFontTx/>
                        <a:buChar char="•"/>
                        <a:tabLst/>
                        <a:defRPr/>
                      </a:pPr>
                      <a:r>
                        <a:rPr kumimoji="0" lang="en-US" sz="18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Ambulatory Care Sensitive Conditions Admissions</a:t>
                      </a:r>
                    </a:p>
                    <a:p>
                      <a:pPr marL="180975" marR="0" lvl="0" indent="-18097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Tx/>
                        <a:buFontTx/>
                        <a:buChar char="•"/>
                        <a:tabLst/>
                        <a:defRPr/>
                      </a:pPr>
                      <a:r>
                        <a:rPr kumimoji="0" lang="en-US" sz="18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All Condition Readmissions</a:t>
                      </a:r>
                    </a:p>
                    <a:p>
                      <a:pPr marL="180975" marR="0" lvl="0" indent="-18097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Tx/>
                        <a:buFontTx/>
                        <a:buChar char="•"/>
                        <a:tabLst/>
                        <a:defRPr/>
                      </a:pPr>
                      <a:r>
                        <a:rPr lang="en-US" sz="1800" dirty="0" smtClean="0">
                          <a:latin typeface="Calibri" pitchFamily="34" charset="0"/>
                          <a:ea typeface="Calibri"/>
                          <a:cs typeface="Calibri" pitchFamily="34" charset="0"/>
                        </a:rPr>
                        <a:t>Non-Emergent ED Use</a:t>
                      </a:r>
                    </a:p>
                    <a:p>
                      <a:pPr marL="180975" marR="0" lvl="0" indent="-18097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Tx/>
                        <a:buFontTx/>
                        <a:buChar char="•"/>
                        <a:tabLst/>
                        <a:defRPr/>
                      </a:pPr>
                      <a:r>
                        <a:rPr kumimoji="0" lang="en-US" sz="18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Imaging for low back pain</a:t>
                      </a:r>
                    </a:p>
                    <a:p>
                      <a:pPr marL="180975" marR="0" lvl="0" indent="-18097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Tx/>
                        <a:buFontTx/>
                        <a:buChar char="•"/>
                        <a:tabLst/>
                        <a:defRPr/>
                      </a:pPr>
                      <a:r>
                        <a:rPr kumimoji="0" lang="en-US" sz="18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Follow-up After Hospitalization for Mental Illness</a:t>
                      </a:r>
                    </a:p>
                    <a:p>
                      <a:pPr marL="180975" marR="0" lvl="0" indent="-18097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Tx/>
                        <a:buFontTx/>
                        <a:buChar char="•"/>
                        <a:tabLst/>
                        <a:defRPr/>
                      </a:pPr>
                      <a:r>
                        <a:rPr kumimoji="0" lang="en-US" sz="18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Initiation and Engagement of Alcohol and Other Drug Dependence Treatment</a:t>
                      </a:r>
                    </a:p>
                    <a:p>
                      <a:pPr marL="180975" marR="0" lvl="0" indent="-18097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Tx/>
                        <a:buFontTx/>
                        <a:buChar char="•"/>
                        <a:tabLst/>
                        <a:defRPr/>
                      </a:pPr>
                      <a:r>
                        <a:rPr kumimoji="0" lang="en-US" sz="18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Percent of PCPs qualify for EHR Program Incentive Payment</a:t>
                      </a:r>
                    </a:p>
                    <a:p>
                      <a:pPr marL="180975" marR="0" lvl="0" indent="-18097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Tx/>
                        <a:buFontTx/>
                        <a:buChar char="•"/>
                        <a:tabLst/>
                        <a:defRPr/>
                      </a:pPr>
                      <a:r>
                        <a:rPr kumimoji="0" lang="en-US" sz="1800" b="0" i="1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Use of </a:t>
                      </a:r>
                      <a:r>
                        <a:rPr kumimoji="0" lang="en-US" sz="1800" b="0" i="1" u="none" strike="noStrike" kern="0" cap="none" spc="0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High-Risk Medications in the Elderly (elective)</a:t>
                      </a:r>
                      <a:endParaRPr kumimoji="0" lang="en-US" sz="1800" b="0" i="1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  <a:p>
                      <a:pPr marL="180975" marR="0" lvl="0" indent="-18097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Tx/>
                        <a:buFontTx/>
                        <a:buChar char="•"/>
                        <a:tabLst/>
                        <a:defRPr/>
                      </a:pPr>
                      <a:r>
                        <a:rPr kumimoji="0" lang="en-US" sz="1800" b="0" i="1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LDL testing in patients with atypical antipsychotics (monitoring only)</a:t>
                      </a:r>
                    </a:p>
                    <a:p>
                      <a:pPr marL="180975" marR="0" lvl="0" indent="-18097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Tx/>
                        <a:buFontTx/>
                        <a:buChar char="•"/>
                        <a:tabLst/>
                        <a:defRPr/>
                      </a:pPr>
                      <a:endParaRPr kumimoji="0" lang="en-US" sz="1800" b="0" i="0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 smtClean="0">
                          <a:latin typeface="Calibri" pitchFamily="34" charset="0"/>
                          <a:cs typeface="Calibri" pitchFamily="34" charset="0"/>
                        </a:rPr>
                        <a:t>Claims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 smtClean="0">
                          <a:latin typeface="Calibri" pitchFamily="34" charset="0"/>
                          <a:cs typeface="Calibri" pitchFamily="34" charset="0"/>
                        </a:rPr>
                        <a:t>State</a:t>
                      </a:r>
                      <a:r>
                        <a:rPr lang="en-US" sz="1800" baseline="0" dirty="0" smtClean="0">
                          <a:latin typeface="Calibri" pitchFamily="34" charset="0"/>
                          <a:cs typeface="Calibri" pitchFamily="34" charset="0"/>
                        </a:rPr>
                        <a:t> collection and reporting (EHR measure)</a:t>
                      </a:r>
                      <a:endParaRPr lang="en-US" sz="1800" dirty="0" smtClean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9667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Accountable Communities Timeline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52619461"/>
              </p:ext>
            </p:extLst>
          </p:nvPr>
        </p:nvGraphicFramePr>
        <p:xfrm>
          <a:off x="116114" y="999072"/>
          <a:ext cx="8926285" cy="58076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098348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Quality Measures, cont.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6718617"/>
              </p:ext>
            </p:extLst>
          </p:nvPr>
        </p:nvGraphicFramePr>
        <p:xfrm>
          <a:off x="121919" y="961207"/>
          <a:ext cx="8891451" cy="53102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74665"/>
                <a:gridCol w="2316786"/>
              </a:tblGrid>
              <a:tr h="305948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alibri" pitchFamily="34" charset="0"/>
                          <a:cs typeface="Calibri" pitchFamily="34" charset="0"/>
                        </a:rPr>
                        <a:t>Measure</a:t>
                      </a:r>
                      <a:endParaRPr lang="en-US" sz="18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alibri" pitchFamily="34" charset="0"/>
                          <a:cs typeface="Calibri" pitchFamily="34" charset="0"/>
                        </a:rPr>
                        <a:t>Reporting</a:t>
                      </a:r>
                      <a:endParaRPr lang="en-US" sz="18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82840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Preventive Health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kumimoji="0" lang="en-US" sz="18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Mammography Screening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 smtClean="0">
                          <a:latin typeface="Calibri" pitchFamily="34" charset="0"/>
                          <a:cs typeface="Calibri" pitchFamily="34" charset="0"/>
                        </a:rPr>
                        <a:t>Developmental Screening 0-3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 smtClean="0">
                          <a:latin typeface="Calibri" pitchFamily="34" charset="0"/>
                          <a:cs typeface="Calibri" pitchFamily="34" charset="0"/>
                        </a:rPr>
                        <a:t>Well Child Visits ages 3-6, 7-11, 12-20</a:t>
                      </a:r>
                    </a:p>
                    <a:p>
                      <a:pPr marL="285750" marR="0" lvl="0" indent="-2857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endParaRPr kumimoji="0" lang="en-US" sz="1800" b="0" i="0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0" cap="none" spc="0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Claims </a:t>
                      </a:r>
                      <a:endParaRPr kumimoji="0" lang="en-US" sz="1800" b="0" i="0" u="none" strike="noStrike" kern="0" cap="none" spc="0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</a:tr>
              <a:tr h="34266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At-Risk Populations </a:t>
                      </a:r>
                    </a:p>
                    <a:p>
                      <a:pPr marL="285750" marR="0" lvl="0" indent="-2857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en-US" sz="18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Diabetes- Eye Care</a:t>
                      </a:r>
                    </a:p>
                    <a:p>
                      <a:pPr marL="285750" marR="0" lvl="0" indent="-2857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en-US" sz="18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Diabetes-  LDL</a:t>
                      </a:r>
                    </a:p>
                    <a:p>
                      <a:pPr marL="285750" marR="0" lvl="0" indent="-2857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en-US" sz="18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Asthma Medication Management- adults (core) &amp; </a:t>
                      </a:r>
                      <a:r>
                        <a:rPr kumimoji="0" lang="en-US" sz="1800" b="0" i="1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kids (elective)</a:t>
                      </a:r>
                    </a:p>
                    <a:p>
                      <a:pPr marL="285750" marR="0" lvl="0" indent="-2857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800" i="1" dirty="0" smtClean="0">
                          <a:latin typeface="Calibri" pitchFamily="34" charset="0"/>
                          <a:ea typeface="Calibri"/>
                          <a:cs typeface="Calibri" pitchFamily="34" charset="0"/>
                        </a:rPr>
                        <a:t>Cholesterol Management for Patients with Cardiovascular Conditions (elective)</a:t>
                      </a:r>
                    </a:p>
                    <a:p>
                      <a:pPr marL="285750" marR="0" lvl="0" indent="-2857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800" i="1" dirty="0" err="1" smtClean="0">
                          <a:latin typeface="Calibri" pitchFamily="34" charset="0"/>
                          <a:ea typeface="Calibri"/>
                          <a:cs typeface="Calibri" pitchFamily="34" charset="0"/>
                        </a:rPr>
                        <a:t>Spirometry</a:t>
                      </a:r>
                      <a:r>
                        <a:rPr lang="en-US" sz="1800" i="1" dirty="0" smtClean="0">
                          <a:latin typeface="Calibri" pitchFamily="34" charset="0"/>
                          <a:ea typeface="Calibri"/>
                          <a:cs typeface="Calibri" pitchFamily="34" charset="0"/>
                        </a:rPr>
                        <a:t> Testing for COPD </a:t>
                      </a:r>
                      <a:r>
                        <a:rPr kumimoji="0" lang="en-US" sz="1800" b="0" i="1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(elective)</a:t>
                      </a:r>
                    </a:p>
                    <a:p>
                      <a:pPr marL="285750" marR="0" lvl="0" indent="-2857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en-US" sz="1800" b="0" i="1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Diabetes HbA1c- adults and kids  (elective)</a:t>
                      </a:r>
                    </a:p>
                    <a:p>
                      <a:pPr marL="285750" marR="0" lvl="0" indent="-2857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en-US" sz="1800" b="0" i="1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Diabetes Nephropathy (elective)</a:t>
                      </a:r>
                    </a:p>
                    <a:p>
                      <a:pPr marL="285750" marR="0" lvl="0" indent="-2857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800" i="1" dirty="0" smtClean="0">
                          <a:latin typeface="Calibri" pitchFamily="34" charset="0"/>
                          <a:ea typeface="Calibri"/>
                          <a:cs typeface="Calibri" pitchFamily="34" charset="0"/>
                        </a:rPr>
                        <a:t>Out of home placement rate (monitoring)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b="0" i="0" u="none" strike="noStrike" kern="0" cap="none" spc="0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Claims</a:t>
                      </a:r>
                      <a:endParaRPr kumimoji="0" lang="en-US" sz="1800" b="0" i="0" u="none" strike="noStrike" kern="0" cap="none" spc="0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1984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Draft Quality Scoring, cont.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4175537"/>
              </p:ext>
            </p:extLst>
          </p:nvPr>
        </p:nvGraphicFramePr>
        <p:xfrm>
          <a:off x="190671" y="1094420"/>
          <a:ext cx="8681997" cy="1518440"/>
        </p:xfrm>
        <a:graphic>
          <a:graphicData uri="http://schemas.openxmlformats.org/drawingml/2006/table">
            <a:tbl>
              <a:tblPr/>
              <a:tblGrid>
                <a:gridCol w="3820513"/>
                <a:gridCol w="2569828"/>
                <a:gridCol w="2291656"/>
              </a:tblGrid>
              <a:tr h="433840">
                <a:tc>
                  <a:txBody>
                    <a:bodyPr/>
                    <a:lstStyle/>
                    <a:p>
                      <a:pPr marL="22860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/>
                          <a:ea typeface="Times New Roman"/>
                        </a:rPr>
                        <a:t>ACO Performance Level 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/>
                          <a:ea typeface="Times New Roman"/>
                        </a:rPr>
                        <a:t>Quality Points per Measure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/>
                          <a:ea typeface="Times New Roman"/>
                        </a:rPr>
                        <a:t>EHR Measure Quality Points 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920">
                <a:tc>
                  <a:txBody>
                    <a:bodyPr/>
                    <a:lstStyle/>
                    <a:p>
                      <a:pPr marL="22860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</a:rPr>
                        <a:t>90+ percentile benchmark 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/>
                          <a:ea typeface="Times New Roman"/>
                        </a:rPr>
                        <a:t>2 points 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</a:rPr>
                        <a:t>4 points 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920">
                <a:tc>
                  <a:txBody>
                    <a:bodyPr/>
                    <a:lstStyle/>
                    <a:p>
                      <a:pPr marL="22860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/>
                          <a:ea typeface="Times New Roman"/>
                        </a:rPr>
                        <a:t>70+ percentile benchmark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/>
                          <a:ea typeface="Times New Roman"/>
                        </a:rPr>
                        <a:t>1.7 points 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</a:rPr>
                        <a:t>3.4 points 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920">
                <a:tc>
                  <a:txBody>
                    <a:bodyPr/>
                    <a:lstStyle/>
                    <a:p>
                      <a:pPr marL="22860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</a:rPr>
                        <a:t>50+ percentile benchmark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/>
                          <a:ea typeface="Times New Roman"/>
                        </a:rPr>
                        <a:t>1.4 points 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</a:rPr>
                        <a:t>2.8 points 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920">
                <a:tc>
                  <a:txBody>
                    <a:bodyPr/>
                    <a:lstStyle/>
                    <a:p>
                      <a:pPr marL="22860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/>
                          <a:ea typeface="Times New Roman"/>
                        </a:rPr>
                        <a:t>30+ percentile benchmark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2860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/>
                          <a:ea typeface="Times New Roman"/>
                        </a:rPr>
                        <a:t>1.1 points 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2860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</a:rPr>
                        <a:t>2.1 points 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920">
                <a:tc>
                  <a:txBody>
                    <a:bodyPr/>
                    <a:lstStyle/>
                    <a:p>
                      <a:pPr marL="22860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</a:rPr>
                        <a:t>&lt;30 percentile </a:t>
                      </a:r>
                      <a:r>
                        <a:rPr lang="en-US" sz="1400" dirty="0" smtClean="0">
                          <a:effectLst/>
                          <a:latin typeface="Calibri"/>
                          <a:ea typeface="Times New Roman"/>
                        </a:rPr>
                        <a:t>benchmark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2860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/>
                          <a:ea typeface="Times New Roman"/>
                        </a:rPr>
                        <a:t>No points 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2860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</a:rPr>
                        <a:t>No points 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90671" y="2837266"/>
            <a:ext cx="8673712" cy="1047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eaLnBrk="0" hangingPunc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99"/>
              </a:buClr>
              <a:buFont typeface="Symbol"/>
              <a:buChar char=""/>
            </a:pPr>
            <a:r>
              <a:rPr lang="en-US" sz="1800" kern="0" dirty="0" smtClean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Points </a:t>
            </a:r>
            <a:r>
              <a:rPr lang="en-US" sz="1800" kern="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allocated based on percentile scoring </a:t>
            </a:r>
          </a:p>
          <a:p>
            <a:pPr marL="342900" indent="-342900" eaLnBrk="0" hangingPunc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99"/>
              </a:buClr>
              <a:buFont typeface="Symbol"/>
              <a:buChar char=""/>
            </a:pPr>
            <a:r>
              <a:rPr lang="en-US" sz="1800" kern="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The resulting quality score % is multiplied times the maximum shared savings rate under each mode</a:t>
            </a:r>
          </a:p>
        </p:txBody>
      </p:sp>
    </p:spTree>
    <p:extLst>
      <p:ext uri="{BB962C8B-B14F-4D97-AF65-F5344CB8AC3E}">
        <p14:creationId xmlns:p14="http://schemas.microsoft.com/office/powerpoint/2010/main" val="179681636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29343" y="3867785"/>
            <a:ext cx="7772400" cy="1470025"/>
          </a:xfrm>
        </p:spPr>
        <p:txBody>
          <a:bodyPr/>
          <a:lstStyle/>
          <a:p>
            <a:pPr algn="ctr"/>
            <a:r>
              <a:rPr lang="en-US" sz="3600" dirty="0" smtClean="0">
                <a:latin typeface="Calibri" pitchFamily="34" charset="0"/>
                <a:cs typeface="Calibri" pitchFamily="34" charset="0"/>
              </a:rPr>
              <a:t>Thank you!</a:t>
            </a:r>
            <a:br>
              <a:rPr lang="en-US" sz="3600" dirty="0" smtClean="0">
                <a:latin typeface="Calibri" pitchFamily="34" charset="0"/>
                <a:cs typeface="Calibri" pitchFamily="34" charset="0"/>
              </a:rPr>
            </a:br>
            <a:r>
              <a:rPr lang="en-US" sz="3600" dirty="0">
                <a:latin typeface="Calibri" pitchFamily="34" charset="0"/>
                <a:cs typeface="Calibri" pitchFamily="34" charset="0"/>
              </a:rPr>
              <a:t/>
            </a:r>
            <a:br>
              <a:rPr lang="en-US" sz="3600" dirty="0">
                <a:latin typeface="Calibri" pitchFamily="34" charset="0"/>
                <a:cs typeface="Calibri" pitchFamily="34" charset="0"/>
              </a:rPr>
            </a:br>
            <a:r>
              <a:rPr lang="en-US" sz="2800" b="0" dirty="0" smtClean="0">
                <a:latin typeface="Calibri" pitchFamily="34" charset="0"/>
                <a:cs typeface="Calibri" pitchFamily="34" charset="0"/>
              </a:rPr>
              <a:t>michelle.probert@maine.gov</a:t>
            </a:r>
            <a:br>
              <a:rPr lang="en-US" sz="2800" b="0" dirty="0" smtClean="0">
                <a:latin typeface="Calibri" pitchFamily="34" charset="0"/>
                <a:cs typeface="Calibri" pitchFamily="34" charset="0"/>
              </a:rPr>
            </a:br>
            <a:r>
              <a:rPr lang="en-US" sz="3600" dirty="0">
                <a:latin typeface="Calibri" pitchFamily="34" charset="0"/>
                <a:cs typeface="Calibri" pitchFamily="34" charset="0"/>
              </a:rPr>
              <a:t/>
            </a:r>
            <a:br>
              <a:rPr lang="en-US" sz="3600" dirty="0">
                <a:latin typeface="Calibri" pitchFamily="34" charset="0"/>
                <a:cs typeface="Calibri" pitchFamily="34" charset="0"/>
              </a:rPr>
            </a:br>
            <a:r>
              <a:rPr lang="en-US" sz="2800" dirty="0">
                <a:latin typeface="Calibri" pitchFamily="34" charset="0"/>
                <a:cs typeface="Calibri" pitchFamily="34" charset="0"/>
                <a:hlinkClick r:id="rId2"/>
              </a:rPr>
              <a:t>https://www.maine.gov\dhhs\oms\vbp</a:t>
            </a:r>
            <a:r>
              <a:rPr lang="en-US" sz="3600" dirty="0">
                <a:latin typeface="Calibri" pitchFamily="34" charset="0"/>
                <a:cs typeface="Calibri" pitchFamily="34" charset="0"/>
              </a:rPr>
              <a:t/>
            </a:r>
            <a:br>
              <a:rPr lang="en-US" sz="3600" dirty="0">
                <a:latin typeface="Calibri" pitchFamily="34" charset="0"/>
                <a:cs typeface="Calibri" pitchFamily="34" charset="0"/>
              </a:rPr>
            </a:br>
            <a:endParaRPr lang="en-US" sz="36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3461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Strategy to Achieve the Triple Aim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1435"/>
              </a:spcAft>
              <a:buNone/>
            </a:pPr>
            <a:r>
              <a:rPr lang="en-US" sz="2400" dirty="0">
                <a:solidFill>
                  <a:srgbClr val="000000"/>
                </a:solidFill>
                <a:latin typeface="Calibri"/>
                <a:ea typeface="Times New Roman"/>
                <a:cs typeface="Calibri"/>
              </a:rPr>
              <a:t>Accountable Communities will achieve the triple aim of better care for individuals, better population health, and lower cost through </a:t>
            </a:r>
            <a:r>
              <a:rPr lang="en-US" sz="2400" dirty="0" smtClean="0">
                <a:solidFill>
                  <a:srgbClr val="000000"/>
                </a:solidFill>
                <a:latin typeface="Calibri"/>
                <a:ea typeface="Times New Roman"/>
                <a:cs typeface="Calibri"/>
              </a:rPr>
              <a:t>four overarching </a:t>
            </a:r>
            <a:r>
              <a:rPr lang="en-US" sz="2400" dirty="0">
                <a:solidFill>
                  <a:srgbClr val="000000"/>
                </a:solidFill>
                <a:latin typeface="Calibri"/>
                <a:ea typeface="Times New Roman"/>
                <a:cs typeface="Calibri"/>
              </a:rPr>
              <a:t>strategies:</a:t>
            </a:r>
            <a:endParaRPr lang="en-US" sz="2400" dirty="0">
              <a:solidFill>
                <a:srgbClr val="000000"/>
              </a:solidFill>
              <a:latin typeface="Calibri"/>
              <a:ea typeface="Times New Roman"/>
              <a:cs typeface="Times New Roman"/>
            </a:endParaRP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1435"/>
              </a:spcAft>
              <a:buFont typeface="Symbol"/>
              <a:buChar char=""/>
              <a:tabLst>
                <a:tab pos="228600" algn="l"/>
              </a:tabLst>
            </a:pPr>
            <a:r>
              <a:rPr lang="en-US" sz="2400" dirty="0">
                <a:solidFill>
                  <a:srgbClr val="000000"/>
                </a:solidFill>
                <a:latin typeface="Calibri"/>
                <a:ea typeface="Times New Roman"/>
                <a:cs typeface="Calibri"/>
              </a:rPr>
              <a:t>Shared savings based on quality </a:t>
            </a:r>
            <a:r>
              <a:rPr lang="en-US" sz="2400" dirty="0" smtClean="0">
                <a:solidFill>
                  <a:srgbClr val="000000"/>
                </a:solidFill>
                <a:latin typeface="Calibri"/>
                <a:ea typeface="Times New Roman"/>
                <a:cs typeface="Calibri"/>
              </a:rPr>
              <a:t>performance</a:t>
            </a:r>
            <a:endParaRPr lang="en-US" sz="2400" dirty="0">
              <a:solidFill>
                <a:srgbClr val="000000"/>
              </a:solidFill>
              <a:latin typeface="Calibri"/>
              <a:ea typeface="Times New Roman"/>
              <a:cs typeface="Times New Roman"/>
            </a:endParaRPr>
          </a:p>
          <a:p>
            <a:pPr marL="342900" indent="-342900">
              <a:lnSpc>
                <a:spcPct val="115000"/>
              </a:lnSpc>
              <a:spcBef>
                <a:spcPts val="0"/>
              </a:spcBef>
              <a:spcAft>
                <a:spcPts val="1435"/>
              </a:spcAft>
              <a:buFont typeface="Symbol"/>
              <a:buChar char=""/>
              <a:tabLst>
                <a:tab pos="228600" algn="l"/>
              </a:tabLst>
            </a:pPr>
            <a:r>
              <a:rPr lang="en-US" sz="2400" dirty="0">
                <a:solidFill>
                  <a:srgbClr val="000000"/>
                </a:solidFill>
                <a:latin typeface="Calibri"/>
                <a:ea typeface="Times New Roman"/>
                <a:cs typeface="Calibri"/>
              </a:rPr>
              <a:t>Coordination across the continuum of care</a:t>
            </a:r>
            <a:endParaRPr lang="en-US" sz="2400" dirty="0">
              <a:solidFill>
                <a:srgbClr val="000000"/>
              </a:solidFill>
              <a:latin typeface="Calibri"/>
              <a:ea typeface="Times New Roman"/>
              <a:cs typeface="Times New Roman"/>
            </a:endParaRP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1435"/>
              </a:spcAft>
              <a:buFont typeface="Symbol"/>
              <a:buChar char=""/>
              <a:tabLst>
                <a:tab pos="228600" algn="l"/>
              </a:tabLst>
            </a:pPr>
            <a:r>
              <a:rPr lang="en-US" sz="2400" dirty="0" smtClean="0">
                <a:solidFill>
                  <a:srgbClr val="000000"/>
                </a:solidFill>
                <a:latin typeface="Calibri"/>
                <a:ea typeface="Times New Roman"/>
                <a:cs typeface="Calibri"/>
              </a:rPr>
              <a:t>Practice-level transformation</a:t>
            </a:r>
            <a:endParaRPr lang="en-US" sz="2400" dirty="0">
              <a:solidFill>
                <a:srgbClr val="000000"/>
              </a:solidFill>
              <a:latin typeface="Calibri"/>
              <a:ea typeface="Times New Roman"/>
              <a:cs typeface="Times New Roman"/>
            </a:endParaRPr>
          </a:p>
          <a:p>
            <a:pPr marL="342900" indent="-342900">
              <a:lnSpc>
                <a:spcPct val="115000"/>
              </a:lnSpc>
              <a:spcBef>
                <a:spcPts val="0"/>
              </a:spcBef>
              <a:spcAft>
                <a:spcPts val="1435"/>
              </a:spcAft>
              <a:buFont typeface="Symbol"/>
              <a:buChar char=""/>
              <a:tabLst>
                <a:tab pos="228600" algn="l"/>
              </a:tabLst>
            </a:pPr>
            <a:r>
              <a:rPr lang="en-US" sz="2400" dirty="0" smtClean="0">
                <a:solidFill>
                  <a:srgbClr val="000000"/>
                </a:solidFill>
                <a:latin typeface="Calibri"/>
                <a:ea typeface="Times New Roman"/>
                <a:cs typeface="Calibri"/>
              </a:rPr>
              <a:t>Community-led </a:t>
            </a:r>
            <a:r>
              <a:rPr lang="en-US" sz="2400" dirty="0">
                <a:solidFill>
                  <a:srgbClr val="000000"/>
                </a:solidFill>
                <a:latin typeface="Calibri"/>
                <a:ea typeface="Times New Roman"/>
                <a:cs typeface="Calibri"/>
              </a:rPr>
              <a:t>innovation</a:t>
            </a:r>
          </a:p>
        </p:txBody>
      </p:sp>
    </p:spTree>
    <p:extLst>
      <p:ext uri="{BB962C8B-B14F-4D97-AF65-F5344CB8AC3E}">
        <p14:creationId xmlns:p14="http://schemas.microsoft.com/office/powerpoint/2010/main" val="1144767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MaineCare Accountable Communities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8125" y="1219200"/>
            <a:ext cx="8618492" cy="5133975"/>
          </a:xfrm>
        </p:spPr>
        <p:txBody>
          <a:bodyPr/>
          <a:lstStyle/>
          <a:p>
            <a:r>
              <a:rPr lang="en-US" sz="2400" dirty="0" smtClean="0">
                <a:latin typeface="Calibri" pitchFamily="34" charset="0"/>
                <a:cs typeface="Calibri" pitchFamily="34" charset="0"/>
              </a:rPr>
              <a:t>Open </a:t>
            </a:r>
            <a:r>
              <a:rPr lang="en-US" sz="2400" dirty="0">
                <a:latin typeface="Calibri" pitchFamily="34" charset="0"/>
                <a:cs typeface="Calibri" pitchFamily="34" charset="0"/>
              </a:rPr>
              <a:t>to any willing and qualified providers statewide  </a:t>
            </a:r>
          </a:p>
          <a:p>
            <a:pPr lvl="2">
              <a:buFont typeface="Arial" pitchFamily="34" charset="0"/>
              <a:buChar char="–"/>
            </a:pPr>
            <a:r>
              <a:rPr lang="en-US" sz="2400" dirty="0" smtClean="0">
                <a:latin typeface="Calibri" pitchFamily="34" charset="0"/>
                <a:cs typeface="Calibri" pitchFamily="34" charset="0"/>
              </a:rPr>
              <a:t>Participation not required</a:t>
            </a:r>
          </a:p>
          <a:p>
            <a:pPr lvl="2">
              <a:buFont typeface="Arial" pitchFamily="34" charset="0"/>
              <a:buChar char="–"/>
            </a:pPr>
            <a:r>
              <a:rPr lang="en-US" sz="2400" dirty="0" smtClean="0">
                <a:latin typeface="Calibri" pitchFamily="34" charset="0"/>
                <a:cs typeface="Calibri" pitchFamily="34" charset="0"/>
              </a:rPr>
              <a:t>Qualified </a:t>
            </a:r>
            <a:r>
              <a:rPr lang="en-US" sz="2400" dirty="0">
                <a:latin typeface="Calibri" pitchFamily="34" charset="0"/>
                <a:cs typeface="Calibri" pitchFamily="34" charset="0"/>
              </a:rPr>
              <a:t>providers will be determined through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a Request for Application (RFA) process</a:t>
            </a:r>
            <a:endParaRPr lang="en-US" sz="2400" dirty="0">
              <a:latin typeface="Calibri" pitchFamily="34" charset="0"/>
              <a:cs typeface="Calibri" pitchFamily="34" charset="0"/>
            </a:endParaRPr>
          </a:p>
          <a:p>
            <a:pPr lvl="2">
              <a:buFont typeface="Arial" pitchFamily="34" charset="0"/>
              <a:buChar char="–"/>
            </a:pPr>
            <a:r>
              <a:rPr lang="en-US" sz="2400" dirty="0">
                <a:latin typeface="Calibri" pitchFamily="34" charset="0"/>
                <a:cs typeface="Calibri" pitchFamily="34" charset="0"/>
              </a:rPr>
              <a:t>Accountable Communities will not be limited by geographical area</a:t>
            </a:r>
          </a:p>
          <a:p>
            <a:r>
              <a:rPr lang="en-US" sz="2400" dirty="0">
                <a:latin typeface="Calibri" pitchFamily="34" charset="0"/>
                <a:cs typeface="Calibri" pitchFamily="34" charset="0"/>
              </a:rPr>
              <a:t>Members retain choice of providers</a:t>
            </a:r>
          </a:p>
          <a:p>
            <a:r>
              <a:rPr lang="en-US" sz="2400" dirty="0">
                <a:latin typeface="Calibri" pitchFamily="34" charset="0"/>
                <a:cs typeface="Calibri" pitchFamily="34" charset="0"/>
              </a:rPr>
              <a:t>Alignment with aspects of other emerging ACOs in the state wherever feasible and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appropriate</a:t>
            </a:r>
          </a:p>
          <a:p>
            <a:r>
              <a:rPr lang="en-US" sz="2400" dirty="0" smtClean="0">
                <a:latin typeface="Calibri" pitchFamily="34" charset="0"/>
                <a:cs typeface="Calibri" pitchFamily="34" charset="0"/>
              </a:rPr>
              <a:t>Maintains fee for service system with the potential for retrospective shared savings payment</a:t>
            </a:r>
            <a:endParaRPr lang="en-US" sz="2400" dirty="0">
              <a:latin typeface="Calibri" pitchFamily="34" charset="0"/>
              <a:cs typeface="Calibri" pitchFamily="34" charset="0"/>
            </a:endParaRPr>
          </a:p>
          <a:p>
            <a:endParaRPr lang="en-US" sz="24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2297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350" y="128588"/>
            <a:ext cx="6946446" cy="736600"/>
          </a:xfrm>
        </p:spPr>
        <p:txBody>
          <a:bodyPr/>
          <a:lstStyle/>
          <a:p>
            <a:r>
              <a:rPr lang="en-US" dirty="0" smtClean="0"/>
              <a:t>Accountable Communities: Shared Savings Model</a:t>
            </a:r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 bwMode="auto">
          <a:xfrm>
            <a:off x="561858" y="1239864"/>
            <a:ext cx="0" cy="4950682"/>
          </a:xfrm>
          <a:prstGeom prst="line">
            <a:avLst/>
          </a:prstGeom>
          <a:noFill/>
          <a:ln w="9525" cap="flat" cmpd="sng" algn="ctr">
            <a:solidFill>
              <a:srgbClr val="99CC00"/>
            </a:solidFill>
            <a:prstDash val="solid"/>
            <a:round/>
            <a:headEnd type="none" w="med" len="med"/>
            <a:tailEnd type="none" w="med" len="med"/>
          </a:ln>
          <a:effectLst>
            <a:prstShdw prst="shdw18" dist="17961" dir="13500000">
              <a:srgbClr val="99CC00">
                <a:gamma/>
                <a:shade val="60000"/>
                <a:invGamma/>
              </a:srgbClr>
            </a:prstShdw>
          </a:effectLst>
        </p:spPr>
      </p:cxnSp>
      <p:cxnSp>
        <p:nvCxnSpPr>
          <p:cNvPr id="8" name="Straight Connector 7"/>
          <p:cNvCxnSpPr/>
          <p:nvPr/>
        </p:nvCxnSpPr>
        <p:spPr bwMode="auto">
          <a:xfrm flipV="1">
            <a:off x="561858" y="6190545"/>
            <a:ext cx="4070392" cy="1"/>
          </a:xfrm>
          <a:prstGeom prst="line">
            <a:avLst/>
          </a:prstGeom>
          <a:noFill/>
          <a:ln w="9525" cap="flat" cmpd="sng" algn="ctr">
            <a:solidFill>
              <a:srgbClr val="99CC00"/>
            </a:solidFill>
            <a:prstDash val="solid"/>
            <a:round/>
            <a:headEnd type="none" w="med" len="med"/>
            <a:tailEnd type="none" w="med" len="med"/>
          </a:ln>
          <a:effectLst>
            <a:prstShdw prst="shdw18" dist="17961" dir="13500000">
              <a:srgbClr val="99CC00">
                <a:gamma/>
                <a:shade val="60000"/>
                <a:invGamma/>
              </a:srgbClr>
            </a:prstShdw>
          </a:effectLst>
        </p:spPr>
      </p:cxnSp>
      <p:sp>
        <p:nvSpPr>
          <p:cNvPr id="10" name="TextBox 9"/>
          <p:cNvSpPr txBox="1"/>
          <p:nvPr/>
        </p:nvSpPr>
        <p:spPr>
          <a:xfrm>
            <a:off x="-50465" y="1798819"/>
            <a:ext cx="677108" cy="3641085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>
              <a:buNone/>
            </a:pPr>
            <a:r>
              <a:rPr lang="en-US" sz="1600" dirty="0" smtClean="0"/>
              <a:t>$ Calculated per Member per Month Total Cost of Care (TCOC) </a:t>
            </a:r>
            <a:endParaRPr lang="en-US" sz="1600" dirty="0"/>
          </a:p>
        </p:txBody>
      </p:sp>
      <p:sp>
        <p:nvSpPr>
          <p:cNvPr id="11" name="5-Point Star 10"/>
          <p:cNvSpPr/>
          <p:nvPr/>
        </p:nvSpPr>
        <p:spPr bwMode="auto">
          <a:xfrm>
            <a:off x="3733564" y="2367863"/>
            <a:ext cx="292100" cy="279400"/>
          </a:xfrm>
          <a:prstGeom prst="star5">
            <a:avLst/>
          </a:prstGeom>
          <a:solidFill>
            <a:schemeClr val="accent1">
              <a:lumMod val="90000"/>
            </a:schemeClr>
          </a:solidFill>
          <a:ln w="9525" cap="flat" cmpd="sng" algn="ctr">
            <a:solidFill>
              <a:srgbClr val="99CC00"/>
            </a:solidFill>
            <a:prstDash val="solid"/>
            <a:round/>
            <a:headEnd type="none" w="med" len="med"/>
            <a:tailEnd type="none" w="med" len="med"/>
          </a:ln>
          <a:effectLst>
            <a:prstShdw prst="shdw18" dist="17961" dir="13500000">
              <a:srgbClr val="99CC00">
                <a:gamma/>
                <a:shade val="60000"/>
                <a:invGamma/>
              </a:srgbClr>
            </a:prst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94171" y="2216165"/>
            <a:ext cx="15694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buNone/>
            </a:pPr>
            <a:r>
              <a:rPr lang="en-US" sz="1600" b="1" dirty="0" smtClean="0">
                <a:solidFill>
                  <a:schemeClr val="accent6">
                    <a:lumMod val="50000"/>
                  </a:schemeClr>
                </a:solidFill>
              </a:rPr>
              <a:t>Benchmark TCOC</a:t>
            </a:r>
            <a:endParaRPr lang="en-US" sz="1600" dirty="0"/>
          </a:p>
        </p:txBody>
      </p:sp>
      <p:cxnSp>
        <p:nvCxnSpPr>
          <p:cNvPr id="16" name="Straight Connector 15"/>
          <p:cNvCxnSpPr/>
          <p:nvPr/>
        </p:nvCxnSpPr>
        <p:spPr bwMode="auto">
          <a:xfrm>
            <a:off x="5200650" y="2374434"/>
            <a:ext cx="949436" cy="0"/>
          </a:xfrm>
          <a:prstGeom prst="line">
            <a:avLst/>
          </a:prstGeom>
          <a:noFill/>
          <a:ln w="9525" cap="flat" cmpd="sng" algn="ctr">
            <a:solidFill>
              <a:srgbClr val="99CC00"/>
            </a:solidFill>
            <a:prstDash val="solid"/>
            <a:round/>
            <a:headEnd type="none" w="med" len="med"/>
            <a:tailEnd type="none" w="med" len="med"/>
          </a:ln>
          <a:effectLst>
            <a:prstShdw prst="shdw18" dist="17961" dir="13500000">
              <a:srgbClr val="99CC00">
                <a:gamma/>
                <a:shade val="60000"/>
                <a:invGamma/>
              </a:srgbClr>
            </a:prstShdw>
          </a:effectLst>
        </p:spPr>
      </p:cxnSp>
      <p:sp>
        <p:nvSpPr>
          <p:cNvPr id="19" name="Multiply 18"/>
          <p:cNvSpPr/>
          <p:nvPr/>
        </p:nvSpPr>
        <p:spPr bwMode="auto">
          <a:xfrm>
            <a:off x="3733564" y="3225158"/>
            <a:ext cx="292100" cy="290493"/>
          </a:xfrm>
          <a:prstGeom prst="mathMultiply">
            <a:avLst/>
          </a:prstGeom>
          <a:solidFill>
            <a:schemeClr val="accent2">
              <a:lumMod val="50000"/>
            </a:schemeClr>
          </a:solidFill>
          <a:ln w="9525" cap="flat" cmpd="sng" algn="ctr">
            <a:solidFill>
              <a:srgbClr val="99CC00"/>
            </a:solidFill>
            <a:prstDash val="solid"/>
            <a:round/>
            <a:headEnd type="none" w="med" len="med"/>
            <a:tailEnd type="none" w="med" len="med"/>
          </a:ln>
          <a:effectLst>
            <a:prstShdw prst="shdw18" dist="17961" dir="13500000">
              <a:srgbClr val="99CC00">
                <a:gamma/>
                <a:shade val="60000"/>
                <a:invGamma/>
              </a:srgbClr>
            </a:prst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994171" y="3263010"/>
            <a:ext cx="158051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buNone/>
            </a:pPr>
            <a:r>
              <a:rPr lang="en-US" sz="1600" b="1" dirty="0" smtClean="0">
                <a:solidFill>
                  <a:schemeClr val="accent6">
                    <a:lumMod val="50000"/>
                  </a:schemeClr>
                </a:solidFill>
              </a:rPr>
              <a:t>Actual TCOC</a:t>
            </a:r>
            <a:endParaRPr lang="en-US" sz="1600" dirty="0"/>
          </a:p>
        </p:txBody>
      </p:sp>
      <p:sp>
        <p:nvSpPr>
          <p:cNvPr id="21" name="TextBox 20"/>
          <p:cNvSpPr txBox="1"/>
          <p:nvPr/>
        </p:nvSpPr>
        <p:spPr>
          <a:xfrm>
            <a:off x="3145392" y="6190545"/>
            <a:ext cx="14868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n-US" sz="1600" b="1" dirty="0" smtClean="0">
                <a:solidFill>
                  <a:schemeClr val="accent6">
                    <a:lumMod val="50000"/>
                  </a:schemeClr>
                </a:solidFill>
              </a:rPr>
              <a:t>Performance Year</a:t>
            </a:r>
            <a:endParaRPr lang="en-US" sz="1600" dirty="0"/>
          </a:p>
        </p:txBody>
      </p:sp>
      <p:sp>
        <p:nvSpPr>
          <p:cNvPr id="23" name="Right Brace 22"/>
          <p:cNvSpPr/>
          <p:nvPr/>
        </p:nvSpPr>
        <p:spPr bwMode="auto">
          <a:xfrm>
            <a:off x="3866914" y="3000390"/>
            <a:ext cx="298450" cy="337835"/>
          </a:xfrm>
          <a:prstGeom prst="rightBrac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4" name="Right Brace 23"/>
          <p:cNvSpPr/>
          <p:nvPr/>
        </p:nvSpPr>
        <p:spPr bwMode="auto">
          <a:xfrm>
            <a:off x="3879614" y="2659963"/>
            <a:ext cx="298450" cy="337835"/>
          </a:xfrm>
          <a:prstGeom prst="rightBrace">
            <a:avLst/>
          </a:prstGeom>
          <a:noFill/>
          <a:ln w="9525" cap="flat" cmpd="sng" algn="ctr">
            <a:solidFill>
              <a:srgbClr val="99CC00"/>
            </a:solidFill>
            <a:prstDash val="solid"/>
            <a:round/>
            <a:headEnd type="none" w="med" len="med"/>
            <a:tailEnd type="none" w="med" len="med"/>
          </a:ln>
          <a:effectLst>
            <a:prstShdw prst="shdw18" dist="17961" dir="13500000">
              <a:srgbClr val="99CC00">
                <a:gamma/>
                <a:shade val="60000"/>
                <a:invGamma/>
              </a:srgbClr>
            </a:prst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25" name="Straight Connector 24"/>
          <p:cNvCxnSpPr>
            <a:stCxn id="24" idx="1"/>
            <a:endCxn id="29" idx="1"/>
          </p:cNvCxnSpPr>
          <p:nvPr/>
        </p:nvCxnSpPr>
        <p:spPr bwMode="auto">
          <a:xfrm>
            <a:off x="4178064" y="2828881"/>
            <a:ext cx="1771694" cy="202822"/>
          </a:xfrm>
          <a:prstGeom prst="line">
            <a:avLst/>
          </a:prstGeom>
          <a:noFill/>
          <a:ln w="9525" cap="flat" cmpd="sng" algn="ctr">
            <a:solidFill>
              <a:srgbClr val="99CC00"/>
            </a:solidFill>
            <a:prstDash val="solid"/>
            <a:round/>
            <a:headEnd type="none" w="med" len="med"/>
            <a:tailEnd type="none" w="med" len="med"/>
          </a:ln>
          <a:effectLst>
            <a:prstShdw prst="shdw18" dist="17961" dir="13500000">
              <a:srgbClr val="99CC00">
                <a:gamma/>
                <a:shade val="60000"/>
                <a:invGamma/>
              </a:srgbClr>
            </a:prstShdw>
          </a:effectLst>
        </p:spPr>
      </p:cxnSp>
      <p:sp>
        <p:nvSpPr>
          <p:cNvPr id="29" name="TextBox 28"/>
          <p:cNvSpPr txBox="1"/>
          <p:nvPr/>
        </p:nvSpPr>
        <p:spPr>
          <a:xfrm>
            <a:off x="5949758" y="2862426"/>
            <a:ext cx="3116756" cy="33855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algn="l">
              <a:buNone/>
            </a:pPr>
            <a:r>
              <a:rPr lang="en-US" sz="1600" dirty="0" smtClean="0">
                <a:solidFill>
                  <a:srgbClr val="000000"/>
                </a:solidFill>
              </a:rPr>
              <a:t>Savings accrued to state</a:t>
            </a:r>
            <a:endParaRPr lang="en-US" sz="1600" dirty="0">
              <a:solidFill>
                <a:srgbClr val="000000"/>
              </a:solidFill>
            </a:endParaRPr>
          </a:p>
        </p:txBody>
      </p:sp>
      <p:cxnSp>
        <p:nvCxnSpPr>
          <p:cNvPr id="31" name="Straight Connector 30"/>
          <p:cNvCxnSpPr>
            <a:stCxn id="23" idx="1"/>
            <a:endCxn id="32" idx="1"/>
          </p:cNvCxnSpPr>
          <p:nvPr/>
        </p:nvCxnSpPr>
        <p:spPr bwMode="auto">
          <a:xfrm>
            <a:off x="4165364" y="3169308"/>
            <a:ext cx="1784393" cy="350561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5949757" y="3350592"/>
            <a:ext cx="3116756" cy="33855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algn="l">
              <a:buNone/>
            </a:pPr>
            <a:r>
              <a:rPr lang="en-US" sz="1600" dirty="0" smtClean="0">
                <a:solidFill>
                  <a:srgbClr val="000000"/>
                </a:solidFill>
              </a:rPr>
              <a:t>Savings accrued to AC</a:t>
            </a:r>
            <a:endParaRPr lang="en-US" sz="1600" dirty="0">
              <a:solidFill>
                <a:srgbClr val="000000"/>
              </a:solidFill>
            </a:endParaRPr>
          </a:p>
        </p:txBody>
      </p:sp>
      <p:cxnSp>
        <p:nvCxnSpPr>
          <p:cNvPr id="47" name="Straight Connector 46"/>
          <p:cNvCxnSpPr/>
          <p:nvPr/>
        </p:nvCxnSpPr>
        <p:spPr bwMode="auto">
          <a:xfrm>
            <a:off x="3889139" y="2617230"/>
            <a:ext cx="0" cy="723468"/>
          </a:xfrm>
          <a:prstGeom prst="line">
            <a:avLst/>
          </a:prstGeom>
          <a:noFill/>
          <a:ln w="9525" cap="flat" cmpd="sng" algn="ctr">
            <a:solidFill>
              <a:srgbClr val="99CC00"/>
            </a:solidFill>
            <a:prstDash val="dash"/>
            <a:round/>
            <a:headEnd type="none" w="med" len="med"/>
            <a:tailEnd type="none" w="med" len="med"/>
          </a:ln>
          <a:effectLst>
            <a:prstShdw prst="shdw18" dist="17961" dir="13500000">
              <a:srgbClr val="99CC00">
                <a:gamma/>
                <a:shade val="60000"/>
                <a:invGamma/>
              </a:srgbClr>
            </a:prstShdw>
          </a:effectLst>
        </p:spPr>
      </p:cxnSp>
      <p:sp>
        <p:nvSpPr>
          <p:cNvPr id="14" name="TextBox 13"/>
          <p:cNvSpPr txBox="1"/>
          <p:nvPr/>
        </p:nvSpPr>
        <p:spPr>
          <a:xfrm>
            <a:off x="5949757" y="2082047"/>
            <a:ext cx="3116756" cy="58477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/>
            <a:r>
              <a:rPr lang="en-US" sz="1600" dirty="0" smtClean="0">
                <a:solidFill>
                  <a:srgbClr val="000000"/>
                </a:solidFill>
              </a:rPr>
              <a:t>Based </a:t>
            </a:r>
            <a:r>
              <a:rPr lang="en-US" sz="1600" dirty="0">
                <a:solidFill>
                  <a:srgbClr val="000000"/>
                </a:solidFill>
              </a:rPr>
              <a:t>on </a:t>
            </a:r>
            <a:r>
              <a:rPr lang="en-US" sz="1600" dirty="0" smtClean="0">
                <a:solidFill>
                  <a:srgbClr val="000000"/>
                </a:solidFill>
              </a:rPr>
              <a:t>risk-adjusted actuarial analysis of projected costs.</a:t>
            </a:r>
            <a:endParaRPr lang="en-US" sz="1600" dirty="0">
              <a:solidFill>
                <a:srgbClr val="000000"/>
              </a:solidFill>
            </a:endParaRPr>
          </a:p>
        </p:txBody>
      </p:sp>
      <p:cxnSp>
        <p:nvCxnSpPr>
          <p:cNvPr id="28" name="Straight Connector 27"/>
          <p:cNvCxnSpPr>
            <a:stCxn id="11" idx="1"/>
          </p:cNvCxnSpPr>
          <p:nvPr/>
        </p:nvCxnSpPr>
        <p:spPr bwMode="auto">
          <a:xfrm flipH="1">
            <a:off x="2557220" y="2474584"/>
            <a:ext cx="1176344" cy="1087561"/>
          </a:xfrm>
          <a:prstGeom prst="line">
            <a:avLst/>
          </a:prstGeom>
          <a:noFill/>
          <a:ln w="9525" cap="flat" cmpd="sng" algn="ctr">
            <a:solidFill>
              <a:srgbClr val="99CC00"/>
            </a:solidFill>
            <a:prstDash val="dash"/>
            <a:round/>
            <a:headEnd type="none" w="med" len="med"/>
            <a:tailEnd type="none" w="med" len="med"/>
          </a:ln>
          <a:effectLst>
            <a:prstShdw prst="shdw18" dist="17961" dir="13500000">
              <a:srgbClr val="99CC00">
                <a:gamma/>
                <a:shade val="60000"/>
                <a:invGamma/>
              </a:srgbClr>
            </a:prstShdw>
          </a:effectLst>
        </p:spPr>
      </p:cxnSp>
      <p:cxnSp>
        <p:nvCxnSpPr>
          <p:cNvPr id="35" name="Straight Connector 34"/>
          <p:cNvCxnSpPr/>
          <p:nvPr/>
        </p:nvCxnSpPr>
        <p:spPr bwMode="auto">
          <a:xfrm flipH="1">
            <a:off x="574418" y="3562145"/>
            <a:ext cx="1982802" cy="1877760"/>
          </a:xfrm>
          <a:prstGeom prst="line">
            <a:avLst/>
          </a:prstGeom>
          <a:noFill/>
          <a:ln w="9525" cap="flat" cmpd="sng" algn="ctr">
            <a:solidFill>
              <a:srgbClr val="99CC00"/>
            </a:solidFill>
            <a:prstDash val="solid"/>
            <a:round/>
            <a:headEnd type="none" w="med" len="med"/>
            <a:tailEnd type="none" w="med" len="med"/>
          </a:ln>
          <a:effectLst>
            <a:prstShdw prst="shdw18" dist="17961" dir="13500000">
              <a:srgbClr val="99CC00">
                <a:gamma/>
                <a:shade val="60000"/>
                <a:invGamma/>
              </a:srgbClr>
            </a:prstShdw>
          </a:effectLst>
        </p:spPr>
      </p:cxnSp>
      <p:cxnSp>
        <p:nvCxnSpPr>
          <p:cNvPr id="40" name="Straight Connector 39"/>
          <p:cNvCxnSpPr>
            <a:endCxn id="19" idx="0"/>
          </p:cNvCxnSpPr>
          <p:nvPr/>
        </p:nvCxnSpPr>
        <p:spPr bwMode="auto">
          <a:xfrm flipV="1">
            <a:off x="2557220" y="3294927"/>
            <a:ext cx="1246499" cy="267218"/>
          </a:xfrm>
          <a:prstGeom prst="line">
            <a:avLst/>
          </a:prstGeom>
          <a:noFill/>
          <a:ln w="9525" cap="flat" cmpd="sng" algn="ctr">
            <a:solidFill>
              <a:srgbClr val="99CC00"/>
            </a:solidFill>
            <a:prstDash val="solid"/>
            <a:round/>
            <a:headEnd type="none" w="med" len="med"/>
            <a:tailEnd type="none" w="med" len="med"/>
          </a:ln>
          <a:effectLst>
            <a:prstShdw prst="shdw18" dist="17961" dir="13500000">
              <a:srgbClr val="99CC00">
                <a:gamma/>
                <a:shade val="60000"/>
                <a:invGamma/>
              </a:srgbClr>
            </a:prstShdw>
          </a:effectLst>
        </p:spPr>
      </p:cxnSp>
      <p:sp>
        <p:nvSpPr>
          <p:cNvPr id="48" name="TextBox 47"/>
          <p:cNvSpPr txBox="1"/>
          <p:nvPr/>
        </p:nvSpPr>
        <p:spPr>
          <a:xfrm>
            <a:off x="1756464" y="6190545"/>
            <a:ext cx="14868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n-US" sz="1600" b="1" dirty="0" smtClean="0">
                <a:solidFill>
                  <a:schemeClr val="accent6">
                    <a:lumMod val="50000"/>
                  </a:schemeClr>
                </a:solidFill>
              </a:rPr>
              <a:t>Base Year</a:t>
            </a:r>
            <a:endParaRPr lang="en-US" sz="1600" dirty="0"/>
          </a:p>
        </p:txBody>
      </p:sp>
      <p:sp>
        <p:nvSpPr>
          <p:cNvPr id="26" name="TextBox 25"/>
          <p:cNvSpPr txBox="1"/>
          <p:nvPr/>
        </p:nvSpPr>
        <p:spPr>
          <a:xfrm>
            <a:off x="574418" y="6190546"/>
            <a:ext cx="14868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1600" b="1" dirty="0" smtClean="0">
                <a:solidFill>
                  <a:schemeClr val="accent6">
                    <a:lumMod val="50000"/>
                  </a:schemeClr>
                </a:solidFill>
              </a:rPr>
              <a:t>Historical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775854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/>
      <p:bldP spid="19" grpId="0" animBg="1"/>
      <p:bldP spid="20" grpId="0"/>
      <p:bldP spid="23" grpId="0" animBg="1"/>
      <p:bldP spid="24" grpId="0" animBg="1"/>
      <p:bldP spid="29" grpId="0" animBg="1"/>
      <p:bldP spid="32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Can be an Accountable Community?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200" dirty="0" smtClean="0">
                <a:latin typeface="Calibri"/>
                <a:ea typeface="Times New Roman"/>
              </a:rPr>
              <a:t>One </a:t>
            </a:r>
            <a:r>
              <a:rPr lang="en-US" sz="2200" dirty="0">
                <a:latin typeface="Calibri"/>
                <a:ea typeface="Times New Roman"/>
              </a:rPr>
              <a:t>or multiple provider </a:t>
            </a:r>
            <a:r>
              <a:rPr lang="en-US" sz="2200" dirty="0" smtClean="0">
                <a:latin typeface="Calibri"/>
                <a:ea typeface="Times New Roman"/>
              </a:rPr>
              <a:t>organizations represented by a Lead Entity</a:t>
            </a:r>
          </a:p>
          <a:p>
            <a:r>
              <a:rPr lang="en-US" sz="2200" dirty="0" smtClean="0">
                <a:latin typeface="Calibri"/>
              </a:rPr>
              <a:t>Providers must be </a:t>
            </a:r>
            <a:r>
              <a:rPr lang="en-US" sz="2200" dirty="0" err="1" smtClean="0">
                <a:latin typeface="Calibri"/>
              </a:rPr>
              <a:t>MaineCare</a:t>
            </a:r>
            <a:r>
              <a:rPr lang="en-US" sz="2200" dirty="0" smtClean="0">
                <a:latin typeface="Calibri"/>
              </a:rPr>
              <a:t> providers</a:t>
            </a:r>
          </a:p>
          <a:p>
            <a:r>
              <a:rPr lang="en-US" sz="2200" dirty="0" smtClean="0">
                <a:latin typeface="Calibri"/>
              </a:rPr>
              <a:t>Include providers that directly deliver primary care services</a:t>
            </a:r>
          </a:p>
          <a:p>
            <a:r>
              <a:rPr lang="en-US" sz="2200" dirty="0" smtClean="0">
                <a:latin typeface="Calibri"/>
              </a:rPr>
              <a:t>Have partnerships to </a:t>
            </a:r>
            <a:r>
              <a:rPr lang="en-US" sz="2200" dirty="0">
                <a:latin typeface="Calibri"/>
              </a:rPr>
              <a:t>leverage  DHHS care coordination resources </a:t>
            </a:r>
            <a:endParaRPr lang="en-US" sz="2200" dirty="0" smtClean="0">
              <a:latin typeface="Calibri"/>
            </a:endParaRPr>
          </a:p>
          <a:p>
            <a:r>
              <a:rPr lang="en-US" sz="2200" dirty="0" smtClean="0">
                <a:latin typeface="Calibri"/>
              </a:rPr>
              <a:t>Demonstrate collaboration with the larger community</a:t>
            </a:r>
            <a:endParaRPr lang="en-US" sz="2200" dirty="0"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72395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Lead Entity 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 smtClean="0">
                <a:latin typeface="Calibri" pitchFamily="34" charset="0"/>
                <a:cs typeface="Calibri" pitchFamily="34" charset="0"/>
              </a:rPr>
              <a:t>Legal Entity will contract with the Department</a:t>
            </a:r>
          </a:p>
          <a:p>
            <a:r>
              <a:rPr lang="en-US" sz="2400" dirty="0" smtClean="0">
                <a:latin typeface="Calibri" pitchFamily="34" charset="0"/>
                <a:cs typeface="Calibri" pitchFamily="34" charset="0"/>
              </a:rPr>
              <a:t>Receive and distribute any payments</a:t>
            </a:r>
          </a:p>
          <a:p>
            <a:r>
              <a:rPr lang="en-US" sz="2400" dirty="0" smtClean="0">
                <a:latin typeface="Calibri" pitchFamily="34" charset="0"/>
                <a:cs typeface="Calibri" pitchFamily="34" charset="0"/>
              </a:rPr>
              <a:t>Hold contractual agreements with other providers sharing in savings/ loss under the AC</a:t>
            </a:r>
          </a:p>
          <a:p>
            <a:r>
              <a:rPr lang="en-US" sz="2400" dirty="0">
                <a:latin typeface="Calibri" pitchFamily="34" charset="0"/>
                <a:cs typeface="Calibri" pitchFamily="34" charset="0"/>
              </a:rPr>
              <a:t>Ensure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the delivery of Primary Care Case Management (PCCM) services (1905(t)(1) of the Social Security Act</a:t>
            </a:r>
            <a:endParaRPr lang="en-US" sz="2400" dirty="0">
              <a:latin typeface="Calibri" pitchFamily="34" charset="0"/>
              <a:cs typeface="Calibri" pitchFamily="34" charset="0"/>
            </a:endParaRPr>
          </a:p>
          <a:p>
            <a:pPr lvl="1"/>
            <a:r>
              <a:rPr lang="en-US" sz="2400" dirty="0" smtClean="0">
                <a:latin typeface="Calibri" pitchFamily="34" charset="0"/>
                <a:cs typeface="Calibri" pitchFamily="34" charset="0"/>
              </a:rPr>
              <a:t>Primary Care Providers that “Locate, coordinate and monitor” health care services</a:t>
            </a:r>
          </a:p>
          <a:p>
            <a:pPr lvl="1"/>
            <a:r>
              <a:rPr lang="en-US" sz="2400" dirty="0" smtClean="0">
                <a:latin typeface="Calibri" pitchFamily="34" charset="0"/>
                <a:cs typeface="Calibri" pitchFamily="34" charset="0"/>
              </a:rPr>
              <a:t>24 hour availability of information, referral and treatment in emergencies</a:t>
            </a:r>
            <a:br>
              <a:rPr lang="en-US" sz="2400" dirty="0" smtClean="0">
                <a:latin typeface="Calibri" pitchFamily="34" charset="0"/>
                <a:cs typeface="Calibri" pitchFamily="34" charset="0"/>
              </a:rPr>
            </a:br>
            <a:endParaRPr lang="en-US" sz="24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6764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Governance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>
                <a:latin typeface="Calibri" pitchFamily="34" charset="0"/>
                <a:cs typeface="Calibri" pitchFamily="34" charset="0"/>
              </a:rPr>
              <a:t>Structure, roles, processes</a:t>
            </a:r>
          </a:p>
          <a:p>
            <a:r>
              <a:rPr lang="en-US" sz="2400" dirty="0" smtClean="0">
                <a:latin typeface="Calibri" pitchFamily="34" charset="0"/>
                <a:cs typeface="Calibri" pitchFamily="34" charset="0"/>
              </a:rPr>
              <a:t>Transparency</a:t>
            </a:r>
          </a:p>
          <a:p>
            <a:r>
              <a:rPr lang="en-US" sz="2400" dirty="0" smtClean="0">
                <a:latin typeface="Calibri" pitchFamily="34" charset="0"/>
                <a:cs typeface="Calibri" pitchFamily="34" charset="0"/>
              </a:rPr>
              <a:t>Includes  two </a:t>
            </a:r>
            <a:r>
              <a:rPr lang="en-US" sz="2400" dirty="0" err="1" smtClean="0">
                <a:latin typeface="Calibri" pitchFamily="34" charset="0"/>
                <a:cs typeface="Calibri" pitchFamily="34" charset="0"/>
              </a:rPr>
              <a:t>MaineCare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 members</a:t>
            </a:r>
          </a:p>
        </p:txBody>
      </p:sp>
    </p:spTree>
    <p:extLst>
      <p:ext uri="{BB962C8B-B14F-4D97-AF65-F5344CB8AC3E}">
        <p14:creationId xmlns:p14="http://schemas.microsoft.com/office/powerpoint/2010/main" val="3898748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26944875"/>
              </p:ext>
            </p:extLst>
          </p:nvPr>
        </p:nvGraphicFramePr>
        <p:xfrm>
          <a:off x="121920" y="1012556"/>
          <a:ext cx="8915399" cy="5551365"/>
        </p:xfrm>
        <a:graphic>
          <a:graphicData uri="http://schemas.openxmlformats.org/drawingml/2006/table">
            <a:tbl>
              <a:tblPr/>
              <a:tblGrid>
                <a:gridCol w="2378909"/>
                <a:gridCol w="2754217"/>
                <a:gridCol w="3782273"/>
              </a:tblGrid>
              <a:tr h="37380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B6DC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6DC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6DC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Model 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1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6DC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6DC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Model II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1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6DC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6DC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6DC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63222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Minimum Attributed Members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B6DC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6DC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1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6DC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6DC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1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6DC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6DC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6DC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85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Minimum Savings/ Loss Rate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B6DC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+/- 2%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(savings back to first $1)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1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6DC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6DC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+/- 2%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(savings back to first $1)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1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6DC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6DC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6DC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134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Shared Savings Rate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B6DC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50% max depending on quality</a:t>
                      </a:r>
                      <a:endParaRPr kumimoji="0" lang="en-US" sz="1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1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6DC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6DC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60% max </a:t>
                      </a:r>
                      <a:r>
                        <a:rPr kumimoji="0" lang="en-US" sz="1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depending on quality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1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6DC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6DC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6DC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4888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Performance Payment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B6DC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Performance payments capped at 10% of TCOC</a:t>
                      </a:r>
                      <a:endParaRPr kumimoji="0" lang="en-US" sz="1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1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6DC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6DC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Performance payments capped at 15% of TCOC</a:t>
                      </a:r>
                      <a:endParaRPr kumimoji="0" lang="en-US" sz="19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1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6DC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6DC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6DC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2680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Shared Loss Rate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B6DC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No downside risk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1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6DC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6DC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Shared loss payment percentage will vary based on quality performance, ranging from 40-60%.  </a:t>
                      </a:r>
                      <a:endParaRPr kumimoji="0" lang="en-US" sz="1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1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6DC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6DC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6DC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587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Loss Recoupment Limit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B6DC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6DC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119063" marR="0" lvl="0" indent="-11906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endParaRPr kumimoji="0" lang="en-US" sz="19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1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6DC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6DC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19063" marR="0" lvl="0" indent="-11906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Yr</a:t>
                      </a:r>
                      <a:r>
                        <a:rPr kumimoji="0" lang="en-US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1: No downside risk</a:t>
                      </a:r>
                    </a:p>
                    <a:p>
                      <a:pPr marL="119063" marR="0" lvl="0" indent="-11906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Yr</a:t>
                      </a:r>
                      <a:r>
                        <a:rPr kumimoji="0" lang="en-US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2: Risk capped at 5% TCOC</a:t>
                      </a:r>
                    </a:p>
                    <a:p>
                      <a:pPr marL="119063" marR="0" lvl="0" indent="-11906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Yr</a:t>
                      </a:r>
                      <a:r>
                        <a:rPr kumimoji="0" lang="en-US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3: Risk capped at 10% TCOC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1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6DC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6DC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6DC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Title 1"/>
          <p:cNvSpPr txBox="1">
            <a:spLocks/>
          </p:cNvSpPr>
          <p:nvPr/>
        </p:nvSpPr>
        <p:spPr bwMode="white">
          <a:xfrm>
            <a:off x="238125" y="128588"/>
            <a:ext cx="7199313" cy="73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>
              <a:defRPr/>
            </a:pPr>
            <a:r>
              <a:rPr lang="en-US" sz="2600" b="1" kern="0" dirty="0">
                <a:solidFill>
                  <a:srgbClr val="000000"/>
                </a:solidFill>
                <a:latin typeface="Arial"/>
                <a:cs typeface="Times New Roman"/>
              </a:rPr>
              <a:t>Shared Savings/ Loss Models</a:t>
            </a:r>
          </a:p>
        </p:txBody>
      </p:sp>
    </p:spTree>
    <p:extLst>
      <p:ext uri="{BB962C8B-B14F-4D97-AF65-F5344CB8AC3E}">
        <p14:creationId xmlns:p14="http://schemas.microsoft.com/office/powerpoint/2010/main" val="638027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nsulting Learning Workshop Template">
  <a:themeElements>
    <a:clrScheme name="Consulting Learning Workshop Templ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onsulting Learning Workshop Template">
      <a:majorFont>
        <a:latin typeface="Arial"/>
        <a:ea typeface=""/>
        <a:cs typeface="Times New Roman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99CC00"/>
          </a:solidFill>
          <a:prstDash val="solid"/>
          <a:round/>
          <a:headEnd type="none" w="med" len="med"/>
          <a:tailEnd type="none" w="med" len="med"/>
        </a:ln>
        <a:effectLst>
          <a:prstShdw prst="shdw18" dist="17961" dir="13500000">
            <a:srgbClr val="99CC00">
              <a:gamma/>
              <a:shade val="60000"/>
              <a:invGamma/>
            </a:srgb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en-US" sz="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99CC00"/>
          </a:solidFill>
          <a:prstDash val="solid"/>
          <a:round/>
          <a:headEnd type="none" w="med" len="med"/>
          <a:tailEnd type="none" w="med" len="med"/>
        </a:ln>
        <a:effectLst>
          <a:prstShdw prst="shdw18" dist="17961" dir="13500000">
            <a:srgbClr val="99CC00">
              <a:gamma/>
              <a:shade val="60000"/>
              <a:invGamma/>
            </a:srgb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en-US" sz="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onsulting Learning Workshop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sulting Learning Workshop 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sulting Learning Workshop 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sulting Learning Workshop 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sulting Learning Workshop 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sulting Learning Workshop 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sulting Learning Workshop 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sulting Learning Workshop 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sulting Learning Workshop 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sulting Learning Workshop 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sulting Learning Workshop 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sulting Learning Workshop 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Consulting Learning Workshop Template">
  <a:themeElements>
    <a:clrScheme name="Consulting Learning Workshop Templ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onsulting Learning Workshop Template">
      <a:majorFont>
        <a:latin typeface="Arial"/>
        <a:ea typeface=""/>
        <a:cs typeface="Times New Roman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99CC00"/>
          </a:solidFill>
          <a:prstDash val="solid"/>
          <a:round/>
          <a:headEnd type="none" w="med" len="med"/>
          <a:tailEnd type="none" w="med" len="med"/>
        </a:ln>
        <a:effectLst>
          <a:prstShdw prst="shdw18" dist="17961" dir="13500000">
            <a:srgbClr val="99CC00">
              <a:gamma/>
              <a:shade val="60000"/>
              <a:invGamma/>
            </a:srgb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en-US" sz="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99CC00"/>
          </a:solidFill>
          <a:prstDash val="solid"/>
          <a:round/>
          <a:headEnd type="none" w="med" len="med"/>
          <a:tailEnd type="none" w="med" len="med"/>
        </a:ln>
        <a:effectLst>
          <a:prstShdw prst="shdw18" dist="17961" dir="13500000">
            <a:srgbClr val="99CC00">
              <a:gamma/>
              <a:shade val="60000"/>
              <a:invGamma/>
            </a:srgb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en-US" sz="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onsulting Learning Workshop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sulting Learning Workshop 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sulting Learning Workshop 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sulting Learning Workshop 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sulting Learning Workshop 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sulting Learning Workshop 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sulting Learning Workshop 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sulting Learning Workshop 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sulting Learning Workshop 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sulting Learning Workshop 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sulting Learning Workshop 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sulting Learning Workshop 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Consulting Learning Workshop Template">
  <a:themeElements>
    <a:clrScheme name="Consulting Learning Workshop Templ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onsulting Learning Workshop Template">
      <a:majorFont>
        <a:latin typeface="Arial"/>
        <a:ea typeface=""/>
        <a:cs typeface="Times New Roman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99CC00"/>
          </a:solidFill>
          <a:prstDash val="solid"/>
          <a:round/>
          <a:headEnd type="none" w="med" len="med"/>
          <a:tailEnd type="none" w="med" len="med"/>
        </a:ln>
        <a:effectLst>
          <a:prstShdw prst="shdw18" dist="17961" dir="13500000">
            <a:srgbClr val="99CC00">
              <a:gamma/>
              <a:shade val="60000"/>
              <a:invGamma/>
            </a:srgb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en-US" sz="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99CC00"/>
          </a:solidFill>
          <a:prstDash val="solid"/>
          <a:round/>
          <a:headEnd type="none" w="med" len="med"/>
          <a:tailEnd type="none" w="med" len="med"/>
        </a:ln>
        <a:effectLst>
          <a:prstShdw prst="shdw18" dist="17961" dir="13500000">
            <a:srgbClr val="99CC00">
              <a:gamma/>
              <a:shade val="60000"/>
              <a:invGamma/>
            </a:srgb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en-US" sz="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onsulting Learning Workshop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sulting Learning Workshop 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sulting Learning Workshop 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sulting Learning Workshop 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sulting Learning Workshop 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sulting Learning Workshop 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sulting Learning Workshop 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sulting Learning Workshop 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sulting Learning Workshop 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sulting Learning Workshop 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sulting Learning Workshop 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sulting Learning Workshop 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5_Consulting Learning Workshop Template">
  <a:themeElements>
    <a:clrScheme name="Consulting Learning Workshop Templ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onsulting Learning Workshop Template">
      <a:majorFont>
        <a:latin typeface="Arial"/>
        <a:ea typeface=""/>
        <a:cs typeface="Times New Roman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99CC00"/>
          </a:solidFill>
          <a:prstDash val="solid"/>
          <a:round/>
          <a:headEnd type="none" w="med" len="med"/>
          <a:tailEnd type="none" w="med" len="med"/>
        </a:ln>
        <a:effectLst>
          <a:prstShdw prst="shdw18" dist="17961" dir="13500000">
            <a:srgbClr val="99CC00">
              <a:gamma/>
              <a:shade val="60000"/>
              <a:invGamma/>
            </a:srgb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en-US" sz="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99CC00"/>
          </a:solidFill>
          <a:prstDash val="solid"/>
          <a:round/>
          <a:headEnd type="none" w="med" len="med"/>
          <a:tailEnd type="none" w="med" len="med"/>
        </a:ln>
        <a:effectLst>
          <a:prstShdw prst="shdw18" dist="17961" dir="13500000">
            <a:srgbClr val="99CC00">
              <a:gamma/>
              <a:shade val="60000"/>
              <a:invGamma/>
            </a:srgb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en-US" sz="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onsulting Learning Workshop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sulting Learning Workshop 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sulting Learning Workshop 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sulting Learning Workshop 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sulting Learning Workshop 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sulting Learning Workshop 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sulting Learning Workshop 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sulting Learning Workshop 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sulting Learning Workshop 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sulting Learning Workshop 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sulting Learning Workshop 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sulting Learning Workshop 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72319</TotalTime>
  <Words>1403</Words>
  <Application>Microsoft Office PowerPoint</Application>
  <PresentationFormat>On-screen Show (4:3)</PresentationFormat>
  <Paragraphs>262</Paragraphs>
  <Slides>22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22</vt:i4>
      </vt:variant>
    </vt:vector>
  </HeadingPairs>
  <TitlesOfParts>
    <vt:vector size="26" baseType="lpstr">
      <vt:lpstr>Consulting Learning Workshop Template</vt:lpstr>
      <vt:lpstr>3_Consulting Learning Workshop Template</vt:lpstr>
      <vt:lpstr>1_Consulting Learning Workshop Template</vt:lpstr>
      <vt:lpstr>5_Consulting Learning Workshop Template</vt:lpstr>
      <vt:lpstr>PowerPoint Presentation</vt:lpstr>
      <vt:lpstr>Accountable Communities Timeline</vt:lpstr>
      <vt:lpstr>Strategy to Achieve the Triple Aim</vt:lpstr>
      <vt:lpstr>MaineCare Accountable Communities</vt:lpstr>
      <vt:lpstr>Accountable Communities: Shared Savings Model</vt:lpstr>
      <vt:lpstr>Who Can be an Accountable Community?</vt:lpstr>
      <vt:lpstr>Lead Entity Requirements</vt:lpstr>
      <vt:lpstr>Governance</vt:lpstr>
      <vt:lpstr>PowerPoint Presentation</vt:lpstr>
      <vt:lpstr>PowerPoint Presentation</vt:lpstr>
      <vt:lpstr>PowerPoint Presentation</vt:lpstr>
      <vt:lpstr>PowerPoint Presentation</vt:lpstr>
      <vt:lpstr>Stepwise Attribution Methodology</vt:lpstr>
      <vt:lpstr>Data Adjustments</vt:lpstr>
      <vt:lpstr>Data Feedback to Providers</vt:lpstr>
      <vt:lpstr>Quality Framework Team</vt:lpstr>
      <vt:lpstr>Criteria for Metric Selection</vt:lpstr>
      <vt:lpstr>Quality Domains</vt:lpstr>
      <vt:lpstr>Quality Measures</vt:lpstr>
      <vt:lpstr>Quality Measures, cont.</vt:lpstr>
      <vt:lpstr>Draft Quality Scoring, cont.</vt:lpstr>
      <vt:lpstr>Thank you!  michelle.probert@maine.gov  https://www.maine.gov\dhhs\oms\vbp </vt:lpstr>
    </vt:vector>
  </TitlesOfParts>
  <Company>Deloitte Consulting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Deloitte Status</dc:title>
  <dc:creator>Beckendorf, Kimberly (US - Minneapolis)</dc:creator>
  <cp:lastModifiedBy>Frank Johnson</cp:lastModifiedBy>
  <cp:revision>2267</cp:revision>
  <cp:lastPrinted>2012-04-13T18:19:52Z</cp:lastPrinted>
  <dcterms:created xsi:type="dcterms:W3CDTF">2004-03-18T16:45:19Z</dcterms:created>
  <dcterms:modified xsi:type="dcterms:W3CDTF">2013-11-12T15:39:32Z</dcterms:modified>
</cp:coreProperties>
</file>